
<file path=[Content_Types].xml><?xml version="1.0" encoding="utf-8"?>
<Types xmlns="http://schemas.openxmlformats.org/package/2006/content-types"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43" roundtripDataSignature="AMtx7mhDjf7DhRaeKOru8VLGr7HRtsLUm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20" Type="http://schemas.openxmlformats.org/officeDocument/2006/relationships/slide" Target="slides/slide1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43" Type="http://customschemas.google.com/relationships/presentationmetadata" Target="metadata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slide" Target="slides/slide31.xml"/><Relationship Id="rId12" Type="http://schemas.openxmlformats.org/officeDocument/2006/relationships/slide" Target="slides/slide8.xml"/><Relationship Id="rId34" Type="http://schemas.openxmlformats.org/officeDocument/2006/relationships/slide" Target="slides/slide30.xml"/><Relationship Id="rId15" Type="http://schemas.openxmlformats.org/officeDocument/2006/relationships/slide" Target="slides/slide11.xml"/><Relationship Id="rId37" Type="http://schemas.openxmlformats.org/officeDocument/2006/relationships/slide" Target="slides/slide33.xml"/><Relationship Id="rId14" Type="http://schemas.openxmlformats.org/officeDocument/2006/relationships/slide" Target="slides/slide10.xml"/><Relationship Id="rId36" Type="http://schemas.openxmlformats.org/officeDocument/2006/relationships/slide" Target="slides/slide32.xml"/><Relationship Id="rId17" Type="http://schemas.openxmlformats.org/officeDocument/2006/relationships/slide" Target="slides/slide13.xml"/><Relationship Id="rId39" Type="http://schemas.openxmlformats.org/officeDocument/2006/relationships/slide" Target="slides/slide35.xml"/><Relationship Id="rId16" Type="http://schemas.openxmlformats.org/officeDocument/2006/relationships/slide" Target="slides/slide12.xml"/><Relationship Id="rId38" Type="http://schemas.openxmlformats.org/officeDocument/2006/relationships/slide" Target="slides/slide34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TW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2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2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2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3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p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3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3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p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3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p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3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p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3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p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投影片" showMasterSp="0" type="title">
  <p:cSld name="TITLE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oogle Shape;27;p40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28" name="Google Shape;28;p40"/>
            <p:cNvSpPr/>
            <p:nvPr/>
          </p:nvSpPr>
          <p:spPr>
            <a:xfrm>
              <a:off x="0" y="-7862"/>
              <a:ext cx="863600" cy="5698067"/>
            </a:xfrm>
            <a:custGeom>
              <a:rect b="b" l="l" r="r" t="t"/>
              <a:pathLst>
                <a:path extrusionOk="0" h="5698067" w="863600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69803"/>
              </a:schemeClr>
            </a:solidFill>
            <a:ln>
              <a:noFill/>
            </a:ln>
          </p:spPr>
        </p:sp>
        <p:cxnSp>
          <p:nvCxnSpPr>
            <p:cNvPr id="29" name="Google Shape;29;p40"/>
            <p:cNvCxnSpPr/>
            <p:nvPr/>
          </p:nvCxnSpPr>
          <p:spPr>
            <a:xfrm>
              <a:off x="9371012" y="0"/>
              <a:ext cx="1219200" cy="6858000"/>
            </a:xfrm>
            <a:prstGeom prst="straightConnector1">
              <a:avLst/>
            </a:prstGeom>
            <a:noFill/>
            <a:ln cap="flat" cmpd="sng" w="9525">
              <a:solidFill>
                <a:schemeClr val="accent1">
                  <a:alpha val="69803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0" name="Google Shape;30;p40"/>
            <p:cNvCxnSpPr/>
            <p:nvPr/>
          </p:nvCxnSpPr>
          <p:spPr>
            <a:xfrm flipH="1">
              <a:off x="7425267" y="3681413"/>
              <a:ext cx="4763558" cy="3176587"/>
            </a:xfrm>
            <a:prstGeom prst="straightConnector1">
              <a:avLst/>
            </a:prstGeom>
            <a:noFill/>
            <a:ln cap="flat" cmpd="sng" w="9525">
              <a:solidFill>
                <a:schemeClr val="accent1">
                  <a:alpha val="69803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31" name="Google Shape;31;p40"/>
            <p:cNvSpPr/>
            <p:nvPr/>
          </p:nvSpPr>
          <p:spPr>
            <a:xfrm>
              <a:off x="9181476" y="-8467"/>
              <a:ext cx="3007349" cy="6866467"/>
            </a:xfrm>
            <a:custGeom>
              <a:rect b="b" l="l" r="r" t="t"/>
              <a:pathLst>
                <a:path extrusionOk="0" h="6866467" w="3007349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5686"/>
              </a:schemeClr>
            </a:solidFill>
            <a:ln>
              <a:noFill/>
            </a:ln>
          </p:spPr>
        </p:sp>
        <p:sp>
          <p:nvSpPr>
            <p:cNvPr id="32" name="Google Shape;32;p40"/>
            <p:cNvSpPr/>
            <p:nvPr/>
          </p:nvSpPr>
          <p:spPr>
            <a:xfrm>
              <a:off x="9603442" y="-8467"/>
              <a:ext cx="2588558" cy="6866467"/>
            </a:xfrm>
            <a:custGeom>
              <a:rect b="b" l="l" r="r" t="t"/>
              <a:pathLst>
                <a:path extrusionOk="0" h="6866467" w="2573311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</p:sp>
        <p:sp>
          <p:nvSpPr>
            <p:cNvPr id="33" name="Google Shape;33;p40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fmla="val 100000" name="adj"/>
              </a:avLst>
            </a:prstGeom>
            <a:solidFill>
              <a:srgbClr val="864EA9">
                <a:alpha val="65882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40"/>
            <p:cNvSpPr/>
            <p:nvPr/>
          </p:nvSpPr>
          <p:spPr>
            <a:xfrm>
              <a:off x="9334500" y="-8467"/>
              <a:ext cx="2854326" cy="6866467"/>
            </a:xfrm>
            <a:custGeom>
              <a:rect b="b" l="l" r="r" t="t"/>
              <a:pathLst>
                <a:path extrusionOk="0" h="6866467" w="2858013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64EA9">
                <a:alpha val="49803"/>
              </a:srgbClr>
            </a:solidFill>
            <a:ln>
              <a:noFill/>
            </a:ln>
          </p:spPr>
        </p:sp>
        <p:sp>
          <p:nvSpPr>
            <p:cNvPr id="35" name="Google Shape;35;p40"/>
            <p:cNvSpPr/>
            <p:nvPr/>
          </p:nvSpPr>
          <p:spPr>
            <a:xfrm>
              <a:off x="10898730" y="-8467"/>
              <a:ext cx="1290094" cy="6866467"/>
            </a:xfrm>
            <a:custGeom>
              <a:rect b="b" l="l" r="r" t="t"/>
              <a:pathLst>
                <a:path extrusionOk="0" h="6858000" w="1290094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69803"/>
              </a:schemeClr>
            </a:solidFill>
            <a:ln>
              <a:noFill/>
            </a:ln>
          </p:spPr>
        </p:sp>
        <p:sp>
          <p:nvSpPr>
            <p:cNvPr id="36" name="Google Shape;36;p40"/>
            <p:cNvSpPr/>
            <p:nvPr/>
          </p:nvSpPr>
          <p:spPr>
            <a:xfrm>
              <a:off x="10938999" y="-8467"/>
              <a:ext cx="1249825" cy="6866467"/>
            </a:xfrm>
            <a:custGeom>
              <a:rect b="b" l="l" r="r" t="t"/>
              <a:pathLst>
                <a:path extrusionOk="0" h="6858000" w="1249825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14DAA">
                <a:alpha val="80000"/>
              </a:srgbClr>
            </a:solidFill>
            <a:ln>
              <a:noFill/>
            </a:ln>
          </p:spPr>
        </p:sp>
        <p:sp>
          <p:nvSpPr>
            <p:cNvPr id="37" name="Google Shape;37;p4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fmla="val 100000" name="adj"/>
              </a:avLst>
            </a:prstGeom>
            <a:solidFill>
              <a:srgbClr val="864EA9">
                <a:alpha val="65882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" name="Google Shape;38;p40"/>
          <p:cNvSpPr txBox="1"/>
          <p:nvPr>
            <p:ph type="ctrTitle"/>
          </p:nvPr>
        </p:nvSpPr>
        <p:spPr>
          <a:xfrm>
            <a:off x="1507067" y="2404534"/>
            <a:ext cx="7766936" cy="164630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Trebuchet MS"/>
              <a:buNone/>
              <a:defRPr sz="5400">
                <a:solidFill>
                  <a:schemeClr val="accen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40"/>
          <p:cNvSpPr txBox="1"/>
          <p:nvPr>
            <p:ph idx="1" type="subTitle"/>
          </p:nvPr>
        </p:nvSpPr>
        <p:spPr>
          <a:xfrm>
            <a:off x="1507067" y="4050833"/>
            <a:ext cx="7766936" cy="10968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r">
              <a:spcBef>
                <a:spcPts val="1000"/>
              </a:spcBef>
              <a:spcAft>
                <a:spcPts val="0"/>
              </a:spcAft>
              <a:buSzPts val="1440"/>
              <a:buNone/>
              <a:defRPr>
                <a:solidFill>
                  <a:srgbClr val="7F7F7F"/>
                </a:solidFill>
              </a:defRPr>
            </a:lvl1pPr>
            <a:lvl2pPr lvl="1" algn="ctr">
              <a:spcBef>
                <a:spcPts val="1000"/>
              </a:spcBef>
              <a:spcAft>
                <a:spcPts val="0"/>
              </a:spcAft>
              <a:buSzPts val="128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0" name="Google Shape;40;p40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40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40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與說明文字">
  <p:cSld name="標題與說明文字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49"/>
          <p:cNvSpPr txBox="1"/>
          <p:nvPr>
            <p:ph type="title"/>
          </p:nvPr>
        </p:nvSpPr>
        <p:spPr>
          <a:xfrm>
            <a:off x="677335" y="609600"/>
            <a:ext cx="8596668" cy="34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rebuchet MS"/>
              <a:buNone/>
              <a:defRPr b="0" sz="44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49"/>
          <p:cNvSpPr txBox="1"/>
          <p:nvPr>
            <p:ph idx="1" type="body"/>
          </p:nvPr>
        </p:nvSpPr>
        <p:spPr>
          <a:xfrm>
            <a:off x="677335" y="4470400"/>
            <a:ext cx="8596668" cy="15709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3F3F3F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97" name="Google Shape;97;p49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49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49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引述 (含標題)">
  <p:cSld name="引述 (含標題)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50"/>
          <p:cNvSpPr txBox="1"/>
          <p:nvPr>
            <p:ph type="title"/>
          </p:nvPr>
        </p:nvSpPr>
        <p:spPr>
          <a:xfrm>
            <a:off x="931334" y="609600"/>
            <a:ext cx="8094134" cy="302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rebuchet MS"/>
              <a:buNone/>
              <a:defRPr b="0" sz="44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50"/>
          <p:cNvSpPr txBox="1"/>
          <p:nvPr>
            <p:ph idx="1" type="body"/>
          </p:nvPr>
        </p:nvSpPr>
        <p:spPr>
          <a:xfrm>
            <a:off x="1366139" y="3632200"/>
            <a:ext cx="7224524" cy="3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280"/>
              <a:buFont typeface="Trebuchet MS"/>
              <a:buNone/>
              <a:defRPr sz="1600">
                <a:solidFill>
                  <a:srgbClr val="7F7F7F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280"/>
              <a:buFont typeface="Trebuchet MS"/>
              <a:buNone/>
              <a:defRPr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120"/>
              <a:buFont typeface="Trebuchet MS"/>
              <a:buNone/>
              <a:defRPr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960"/>
              <a:buFont typeface="Trebuchet MS"/>
              <a:buNone/>
              <a:defRPr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960"/>
              <a:buFont typeface="Trebuchet MS"/>
              <a:buNone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103" name="Google Shape;103;p50"/>
          <p:cNvSpPr txBox="1"/>
          <p:nvPr>
            <p:ph idx="2" type="body"/>
          </p:nvPr>
        </p:nvSpPr>
        <p:spPr>
          <a:xfrm>
            <a:off x="677335" y="4470400"/>
            <a:ext cx="8596668" cy="15709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3F3F3F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04" name="Google Shape;104;p50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50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50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07" name="Google Shape;107;p50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TW" sz="8000" u="none" cap="none" strike="noStrike">
                <a:solidFill>
                  <a:srgbClr val="CDB4DC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/>
          </a:p>
        </p:txBody>
      </p:sp>
      <p:sp>
        <p:nvSpPr>
          <p:cNvPr id="108" name="Google Shape;108;p50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TW" sz="8000" u="none" cap="none" strike="noStrike">
                <a:solidFill>
                  <a:srgbClr val="CDB4DC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名片">
  <p:cSld name="名片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51"/>
          <p:cNvSpPr txBox="1"/>
          <p:nvPr>
            <p:ph type="title"/>
          </p:nvPr>
        </p:nvSpPr>
        <p:spPr>
          <a:xfrm>
            <a:off x="677335" y="1931988"/>
            <a:ext cx="8596668" cy="25954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rebuchet MS"/>
              <a:buNone/>
              <a:defRPr b="0" sz="44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51"/>
          <p:cNvSpPr txBox="1"/>
          <p:nvPr>
            <p:ph idx="1" type="body"/>
          </p:nvPr>
        </p:nvSpPr>
        <p:spPr>
          <a:xfrm>
            <a:off x="677335" y="4527448"/>
            <a:ext cx="8596668" cy="15139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3F3F3F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12" name="Google Shape;112;p51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51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51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引述名片">
  <p:cSld name="引述名片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52"/>
          <p:cNvSpPr txBox="1"/>
          <p:nvPr>
            <p:ph type="title"/>
          </p:nvPr>
        </p:nvSpPr>
        <p:spPr>
          <a:xfrm>
            <a:off x="931334" y="609600"/>
            <a:ext cx="8094134" cy="302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rebuchet MS"/>
              <a:buNone/>
              <a:defRPr b="0" sz="44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52"/>
          <p:cNvSpPr txBox="1"/>
          <p:nvPr>
            <p:ph idx="1" type="body"/>
          </p:nvPr>
        </p:nvSpPr>
        <p:spPr>
          <a:xfrm>
            <a:off x="677332" y="4013200"/>
            <a:ext cx="8596669" cy="51424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Font typeface="Trebuchet MS"/>
              <a:buNone/>
              <a:defRPr sz="2400">
                <a:solidFill>
                  <a:srgbClr val="3F3F3F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280"/>
              <a:buFont typeface="Trebuchet MS"/>
              <a:buNone/>
              <a:defRPr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120"/>
              <a:buFont typeface="Trebuchet MS"/>
              <a:buNone/>
              <a:defRPr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960"/>
              <a:buFont typeface="Trebuchet MS"/>
              <a:buNone/>
              <a:defRPr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960"/>
              <a:buFont typeface="Trebuchet MS"/>
              <a:buNone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118" name="Google Shape;118;p52"/>
          <p:cNvSpPr txBox="1"/>
          <p:nvPr>
            <p:ph idx="2" type="body"/>
          </p:nvPr>
        </p:nvSpPr>
        <p:spPr>
          <a:xfrm>
            <a:off x="677335" y="4527448"/>
            <a:ext cx="8596668" cy="15139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7F7F7F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19" name="Google Shape;119;p52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0" name="Google Shape;120;p52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p52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22" name="Google Shape;122;p52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TW" sz="8000" u="none" cap="none" strike="noStrike">
                <a:solidFill>
                  <a:srgbClr val="CDB4DC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/>
          </a:p>
        </p:txBody>
      </p:sp>
      <p:sp>
        <p:nvSpPr>
          <p:cNvPr id="123" name="Google Shape;123;p52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TW" sz="8000" u="none" cap="none" strike="noStrike">
                <a:solidFill>
                  <a:srgbClr val="CDB4DC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是非題">
  <p:cSld name="是非題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53"/>
          <p:cNvSpPr txBox="1"/>
          <p:nvPr>
            <p:ph type="title"/>
          </p:nvPr>
        </p:nvSpPr>
        <p:spPr>
          <a:xfrm>
            <a:off x="685799" y="609600"/>
            <a:ext cx="8588203" cy="302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rebuchet MS"/>
              <a:buNone/>
              <a:defRPr b="0" sz="44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p53"/>
          <p:cNvSpPr txBox="1"/>
          <p:nvPr>
            <p:ph idx="1" type="body"/>
          </p:nvPr>
        </p:nvSpPr>
        <p:spPr>
          <a:xfrm>
            <a:off x="677332" y="4013200"/>
            <a:ext cx="8596669" cy="51424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Font typeface="Trebuchet MS"/>
              <a:buNone/>
              <a:defRPr sz="2400">
                <a:solidFill>
                  <a:schemeClr val="accent1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280"/>
              <a:buFont typeface="Trebuchet MS"/>
              <a:buNone/>
              <a:defRPr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120"/>
              <a:buFont typeface="Trebuchet MS"/>
              <a:buNone/>
              <a:defRPr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960"/>
              <a:buFont typeface="Trebuchet MS"/>
              <a:buNone/>
              <a:defRPr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960"/>
              <a:buFont typeface="Trebuchet MS"/>
              <a:buNone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127" name="Google Shape;127;p53"/>
          <p:cNvSpPr txBox="1"/>
          <p:nvPr>
            <p:ph idx="2" type="body"/>
          </p:nvPr>
        </p:nvSpPr>
        <p:spPr>
          <a:xfrm>
            <a:off x="677335" y="4527448"/>
            <a:ext cx="8596668" cy="15139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7F7F7F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28" name="Google Shape;128;p53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" name="Google Shape;129;p53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" name="Google Shape;130;p53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及直排文字" type="vertTx">
  <p:cSld name="VERTICAL_TEXT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54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3" name="Google Shape;133;p54"/>
          <p:cNvSpPr txBox="1"/>
          <p:nvPr>
            <p:ph idx="1" type="body"/>
          </p:nvPr>
        </p:nvSpPr>
        <p:spPr>
          <a:xfrm rot="5400000">
            <a:off x="3035281" y="-197358"/>
            <a:ext cx="3880773" cy="85966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134" name="Google Shape;134;p54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54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p54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直排標題及文字" type="vertTitleAndTx">
  <p:cSld name="VERTICAL_TITLE_AND_VERTICAL_TEXT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55"/>
          <p:cNvSpPr txBox="1"/>
          <p:nvPr>
            <p:ph type="title"/>
          </p:nvPr>
        </p:nvSpPr>
        <p:spPr>
          <a:xfrm rot="5400000">
            <a:off x="5994319" y="2582953"/>
            <a:ext cx="5251451" cy="130474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9" name="Google Shape;139;p55"/>
          <p:cNvSpPr txBox="1"/>
          <p:nvPr>
            <p:ph idx="1" type="body"/>
          </p:nvPr>
        </p:nvSpPr>
        <p:spPr>
          <a:xfrm rot="5400000">
            <a:off x="1581685" y="-294750"/>
            <a:ext cx="5251450" cy="70601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140" name="Google Shape;140;p55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1" name="Google Shape;141;p55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p55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及物件" type="obj">
  <p:cSld name="OBJECT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41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41"/>
          <p:cNvSpPr txBox="1"/>
          <p:nvPr>
            <p:ph idx="1" type="body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46" name="Google Shape;46;p41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41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41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章節標題" type="secHead">
  <p:cSld name="SECTION_HEAD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2"/>
          <p:cNvSpPr txBox="1"/>
          <p:nvPr>
            <p:ph type="title"/>
          </p:nvPr>
        </p:nvSpPr>
        <p:spPr>
          <a:xfrm>
            <a:off x="677335" y="2700867"/>
            <a:ext cx="8596668" cy="182658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Trebuchet MS"/>
              <a:buNone/>
              <a:defRPr b="0" sz="40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42"/>
          <p:cNvSpPr txBox="1"/>
          <p:nvPr>
            <p:ph idx="1" type="body"/>
          </p:nvPr>
        </p:nvSpPr>
        <p:spPr>
          <a:xfrm>
            <a:off x="677335" y="4527448"/>
            <a:ext cx="8596668" cy="8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>
                <a:solidFill>
                  <a:srgbClr val="7F7F7F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2" name="Google Shape;52;p42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42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42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兩項物件" type="twoObj">
  <p:cSld name="TWO_OBJECTS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43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43"/>
          <p:cNvSpPr txBox="1"/>
          <p:nvPr>
            <p:ph idx="1" type="body"/>
          </p:nvPr>
        </p:nvSpPr>
        <p:spPr>
          <a:xfrm>
            <a:off x="677334" y="2160589"/>
            <a:ext cx="4184035" cy="38807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58" name="Google Shape;58;p43"/>
          <p:cNvSpPr txBox="1"/>
          <p:nvPr>
            <p:ph idx="2" type="body"/>
          </p:nvPr>
        </p:nvSpPr>
        <p:spPr>
          <a:xfrm>
            <a:off x="5089970" y="2160589"/>
            <a:ext cx="4184034" cy="3880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59" name="Google Shape;59;p43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43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43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比對" type="twoTxTwoObj">
  <p:cSld name="TWO_OBJECTS_WITH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44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44"/>
          <p:cNvSpPr txBox="1"/>
          <p:nvPr>
            <p:ph idx="1" type="body"/>
          </p:nvPr>
        </p:nvSpPr>
        <p:spPr>
          <a:xfrm>
            <a:off x="675745" y="2160983"/>
            <a:ext cx="4185623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65" name="Google Shape;65;p44"/>
          <p:cNvSpPr txBox="1"/>
          <p:nvPr>
            <p:ph idx="2" type="body"/>
          </p:nvPr>
        </p:nvSpPr>
        <p:spPr>
          <a:xfrm>
            <a:off x="675745" y="2737245"/>
            <a:ext cx="4185623" cy="33041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66" name="Google Shape;66;p44"/>
          <p:cNvSpPr txBox="1"/>
          <p:nvPr>
            <p:ph idx="3" type="body"/>
          </p:nvPr>
        </p:nvSpPr>
        <p:spPr>
          <a:xfrm>
            <a:off x="5088383" y="2160983"/>
            <a:ext cx="4185618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67" name="Google Shape;67;p44"/>
          <p:cNvSpPr txBox="1"/>
          <p:nvPr>
            <p:ph idx="4" type="body"/>
          </p:nvPr>
        </p:nvSpPr>
        <p:spPr>
          <a:xfrm>
            <a:off x="5088384" y="2737245"/>
            <a:ext cx="4185617" cy="33041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68" name="Google Shape;68;p44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44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44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只有標題" type="titleOnly">
  <p:cSld name="TITLE_ONLY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45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45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45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45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空白" type="blank">
  <p:cSld name="BLANK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46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46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46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含標題的內容" type="objTx">
  <p:cSld name="OBJECT_WITH_CAPTION_TEXT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47"/>
          <p:cNvSpPr txBox="1"/>
          <p:nvPr>
            <p:ph type="title"/>
          </p:nvPr>
        </p:nvSpPr>
        <p:spPr>
          <a:xfrm>
            <a:off x="677334" y="1498604"/>
            <a:ext cx="3854528" cy="127846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Trebuchet MS"/>
              <a:buNone/>
              <a:defRPr sz="20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47"/>
          <p:cNvSpPr txBox="1"/>
          <p:nvPr>
            <p:ph idx="1" type="body"/>
          </p:nvPr>
        </p:nvSpPr>
        <p:spPr>
          <a:xfrm>
            <a:off x="4760461" y="514924"/>
            <a:ext cx="4513541" cy="5526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83" name="Google Shape;83;p47"/>
          <p:cNvSpPr txBox="1"/>
          <p:nvPr>
            <p:ph idx="2" type="body"/>
          </p:nvPr>
        </p:nvSpPr>
        <p:spPr>
          <a:xfrm>
            <a:off x="677334" y="2777069"/>
            <a:ext cx="3854528" cy="25844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9pPr>
          </a:lstStyle>
          <a:p/>
        </p:txBody>
      </p:sp>
      <p:sp>
        <p:nvSpPr>
          <p:cNvPr id="84" name="Google Shape;84;p47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47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47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含標題的圖片" type="picTx">
  <p:cSld name="PICTURE_WITH_CAPTION_TEXT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48"/>
          <p:cNvSpPr txBox="1"/>
          <p:nvPr>
            <p:ph type="title"/>
          </p:nvPr>
        </p:nvSpPr>
        <p:spPr>
          <a:xfrm>
            <a:off x="677334" y="4800600"/>
            <a:ext cx="8596667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rebuchet MS"/>
              <a:buNone/>
              <a:defRPr b="0" sz="2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48"/>
          <p:cNvSpPr/>
          <p:nvPr>
            <p:ph idx="2" type="pic"/>
          </p:nvPr>
        </p:nvSpPr>
        <p:spPr>
          <a:xfrm>
            <a:off x="677334" y="609600"/>
            <a:ext cx="8596668" cy="3845718"/>
          </a:xfrm>
          <a:prstGeom prst="rect">
            <a:avLst/>
          </a:prstGeom>
          <a:noFill/>
          <a:ln>
            <a:noFill/>
          </a:ln>
        </p:spPr>
      </p:sp>
      <p:sp>
        <p:nvSpPr>
          <p:cNvPr id="90" name="Google Shape;90;p48"/>
          <p:cNvSpPr txBox="1"/>
          <p:nvPr>
            <p:ph idx="1" type="body"/>
          </p:nvPr>
        </p:nvSpPr>
        <p:spPr>
          <a:xfrm>
            <a:off x="677334" y="5367338"/>
            <a:ext cx="8596667" cy="6740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91" name="Google Shape;91;p48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48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93" name="Google Shape;93;p48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2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39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Google Shape;11;p39"/>
            <p:cNvCxnSpPr/>
            <p:nvPr/>
          </p:nvCxnSpPr>
          <p:spPr>
            <a:xfrm>
              <a:off x="9371012" y="0"/>
              <a:ext cx="1219200" cy="6858000"/>
            </a:xfrm>
            <a:prstGeom prst="straightConnector1">
              <a:avLst/>
            </a:prstGeom>
            <a:noFill/>
            <a:ln cap="flat" cmpd="sng" w="9525">
              <a:solidFill>
                <a:schemeClr val="accent1">
                  <a:alpha val="69803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2" name="Google Shape;12;p39"/>
            <p:cNvCxnSpPr/>
            <p:nvPr/>
          </p:nvCxnSpPr>
          <p:spPr>
            <a:xfrm flipH="1">
              <a:off x="7425267" y="3681413"/>
              <a:ext cx="4763558" cy="3176587"/>
            </a:xfrm>
            <a:prstGeom prst="straightConnector1">
              <a:avLst/>
            </a:prstGeom>
            <a:noFill/>
            <a:ln cap="flat" cmpd="sng" w="9525">
              <a:solidFill>
                <a:schemeClr val="accent1">
                  <a:alpha val="69803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3" name="Google Shape;13;p39"/>
            <p:cNvSpPr/>
            <p:nvPr/>
          </p:nvSpPr>
          <p:spPr>
            <a:xfrm>
              <a:off x="9181476" y="-8467"/>
              <a:ext cx="3007349" cy="6866467"/>
            </a:xfrm>
            <a:custGeom>
              <a:rect b="b" l="l" r="r" t="t"/>
              <a:pathLst>
                <a:path extrusionOk="0" h="6866467" w="3007349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5686"/>
              </a:schemeClr>
            </a:solidFill>
            <a:ln>
              <a:noFill/>
            </a:ln>
          </p:spPr>
        </p:sp>
        <p:sp>
          <p:nvSpPr>
            <p:cNvPr id="14" name="Google Shape;14;p39"/>
            <p:cNvSpPr/>
            <p:nvPr/>
          </p:nvSpPr>
          <p:spPr>
            <a:xfrm>
              <a:off x="9603442" y="-8467"/>
              <a:ext cx="2588558" cy="6866467"/>
            </a:xfrm>
            <a:custGeom>
              <a:rect b="b" l="l" r="r" t="t"/>
              <a:pathLst>
                <a:path extrusionOk="0" h="6866467" w="2573311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</p:sp>
        <p:sp>
          <p:nvSpPr>
            <p:cNvPr id="15" name="Google Shape;15;p39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fmla="val 100000" name="adj"/>
              </a:avLst>
            </a:prstGeom>
            <a:solidFill>
              <a:srgbClr val="864EA9">
                <a:alpha val="65882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39"/>
            <p:cNvSpPr/>
            <p:nvPr/>
          </p:nvSpPr>
          <p:spPr>
            <a:xfrm>
              <a:off x="9334500" y="-8467"/>
              <a:ext cx="2854326" cy="6866467"/>
            </a:xfrm>
            <a:custGeom>
              <a:rect b="b" l="l" r="r" t="t"/>
              <a:pathLst>
                <a:path extrusionOk="0" h="6866467" w="2858013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64EA9">
                <a:alpha val="49803"/>
              </a:srgbClr>
            </a:solidFill>
            <a:ln>
              <a:noFill/>
            </a:ln>
          </p:spPr>
        </p:sp>
        <p:sp>
          <p:nvSpPr>
            <p:cNvPr id="17" name="Google Shape;17;p39"/>
            <p:cNvSpPr/>
            <p:nvPr/>
          </p:nvSpPr>
          <p:spPr>
            <a:xfrm>
              <a:off x="10898730" y="-8467"/>
              <a:ext cx="1290094" cy="6866467"/>
            </a:xfrm>
            <a:custGeom>
              <a:rect b="b" l="l" r="r" t="t"/>
              <a:pathLst>
                <a:path extrusionOk="0" h="6858000" w="1290094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69803"/>
              </a:schemeClr>
            </a:solidFill>
            <a:ln>
              <a:noFill/>
            </a:ln>
          </p:spPr>
        </p:sp>
        <p:sp>
          <p:nvSpPr>
            <p:cNvPr id="18" name="Google Shape;18;p39"/>
            <p:cNvSpPr/>
            <p:nvPr/>
          </p:nvSpPr>
          <p:spPr>
            <a:xfrm>
              <a:off x="10938999" y="-8467"/>
              <a:ext cx="1249825" cy="6866467"/>
            </a:xfrm>
            <a:custGeom>
              <a:rect b="b" l="l" r="r" t="t"/>
              <a:pathLst>
                <a:path extrusionOk="0" h="6858000" w="1249825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14DAA">
                <a:alpha val="80000"/>
              </a:srgbClr>
            </a:solidFill>
            <a:ln>
              <a:noFill/>
            </a:ln>
          </p:spPr>
        </p:sp>
        <p:sp>
          <p:nvSpPr>
            <p:cNvPr id="19" name="Google Shape;19;p39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fmla="val 100000" name="adj"/>
              </a:avLst>
            </a:prstGeom>
            <a:solidFill>
              <a:srgbClr val="864EA9">
                <a:alpha val="65882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9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fmla="val 0" name="adj"/>
              </a:avLst>
            </a:prstGeom>
            <a:solidFill>
              <a:schemeClr val="accent1">
                <a:alpha val="69803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9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  <a:defRPr b="0" i="0" sz="36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2" name="Google Shape;22;p39"/>
          <p:cNvSpPr txBox="1"/>
          <p:nvPr>
            <p:ph idx="1" type="body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b="0" i="0" sz="18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30988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►"/>
              <a:defRPr b="0" i="0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99719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8956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8956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28956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28956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289559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289559" lvl="8" marL="4114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23" name="Google Shape;23;p39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24" name="Google Shape;24;p39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25" name="Google Shape;25;p39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9.gif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1.gif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0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9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7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"/>
          <p:cNvSpPr txBox="1"/>
          <p:nvPr/>
        </p:nvSpPr>
        <p:spPr>
          <a:xfrm>
            <a:off x="1507067" y="1708343"/>
            <a:ext cx="7766936" cy="164630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996633"/>
              </a:buClr>
              <a:buSzPts val="5400"/>
              <a:buFont typeface="Trebuchet MS"/>
              <a:buNone/>
            </a:pPr>
            <a:r>
              <a:rPr b="0" i="0" lang="zh-TW" sz="5400" u="none" cap="none" strike="noStrike">
                <a:solidFill>
                  <a:srgbClr val="996633"/>
                </a:solidFill>
                <a:latin typeface="Trebuchet MS"/>
                <a:ea typeface="Trebuchet MS"/>
                <a:cs typeface="Trebuchet MS"/>
                <a:sym typeface="Trebuchet MS"/>
              </a:rPr>
              <a:t>C程式設計實習(七) </a:t>
            </a:r>
            <a:endParaRPr b="0" i="0" sz="5400" u="none" cap="none" strike="noStrike">
              <a:solidFill>
                <a:srgbClr val="3F3F3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48" name="Google Shape;148;p1"/>
          <p:cNvSpPr txBox="1"/>
          <p:nvPr>
            <p:ph idx="1" type="subTitle"/>
          </p:nvPr>
        </p:nvSpPr>
        <p:spPr>
          <a:xfrm>
            <a:off x="1625688" y="3999121"/>
            <a:ext cx="7164141" cy="120032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zh-TW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授課教師: 蔣依吾 教授  E-mail : chiang@cse.nsysu.edu.tw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zh-TW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課堂助教: 黃翰俞          E-mail : m103040022@student.nsysu.edu.tw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zh-TW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    楊承翰          E-mail : m103040026@student.nsysu.edu.tw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0"/>
          <p:cNvSpPr txBox="1"/>
          <p:nvPr>
            <p:ph type="title"/>
          </p:nvPr>
        </p:nvSpPr>
        <p:spPr>
          <a:xfrm>
            <a:off x="677333" y="609600"/>
            <a:ext cx="9143999" cy="7620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996633"/>
              </a:buClr>
              <a:buSzPts val="4800"/>
              <a:buFont typeface="Trebuchet MS"/>
              <a:buNone/>
            </a:pPr>
            <a:r>
              <a:rPr lang="zh-TW" sz="4800">
                <a:solidFill>
                  <a:srgbClr val="996633"/>
                </a:solidFill>
              </a:rPr>
              <a:t>選擇排序法原理</a:t>
            </a:r>
            <a:endParaRPr/>
          </a:p>
        </p:txBody>
      </p:sp>
      <p:pic>
        <p:nvPicPr>
          <p:cNvPr id="203" name="Google Shape;203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3608" y="1883300"/>
            <a:ext cx="4946457" cy="40862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1"/>
          <p:cNvSpPr txBox="1"/>
          <p:nvPr>
            <p:ph type="title"/>
          </p:nvPr>
        </p:nvSpPr>
        <p:spPr>
          <a:xfrm>
            <a:off x="677333" y="609600"/>
            <a:ext cx="9143999" cy="7620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996633"/>
              </a:buClr>
              <a:buSzPts val="4800"/>
              <a:buFont typeface="Trebuchet MS"/>
              <a:buNone/>
            </a:pPr>
            <a:r>
              <a:rPr lang="zh-TW" sz="4800">
                <a:solidFill>
                  <a:srgbClr val="996633"/>
                </a:solidFill>
              </a:rPr>
              <a:t>選擇排序法原理</a:t>
            </a:r>
            <a:endParaRPr/>
          </a:p>
        </p:txBody>
      </p:sp>
      <p:pic>
        <p:nvPicPr>
          <p:cNvPr id="209" name="Google Shape;209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3608" y="1981202"/>
            <a:ext cx="5616624" cy="39380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2"/>
          <p:cNvSpPr txBox="1"/>
          <p:nvPr>
            <p:ph type="title"/>
          </p:nvPr>
        </p:nvSpPr>
        <p:spPr>
          <a:xfrm>
            <a:off x="677333" y="609600"/>
            <a:ext cx="9143999" cy="7620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996633"/>
              </a:buClr>
              <a:buSzPts val="4800"/>
              <a:buFont typeface="Trebuchet MS"/>
              <a:buNone/>
            </a:pPr>
            <a:r>
              <a:rPr lang="zh-TW" sz="4800">
                <a:solidFill>
                  <a:srgbClr val="996633"/>
                </a:solidFill>
              </a:rPr>
              <a:t>選擇排序法原理</a:t>
            </a:r>
            <a:endParaRPr/>
          </a:p>
        </p:txBody>
      </p:sp>
      <p:pic>
        <p:nvPicPr>
          <p:cNvPr id="215" name="Google Shape;215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3608" y="1981202"/>
            <a:ext cx="5616624" cy="39380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3"/>
          <p:cNvSpPr txBox="1"/>
          <p:nvPr>
            <p:ph type="title"/>
          </p:nvPr>
        </p:nvSpPr>
        <p:spPr>
          <a:xfrm>
            <a:off x="677333" y="609600"/>
            <a:ext cx="9143999" cy="7620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996633"/>
              </a:buClr>
              <a:buSzPts val="4800"/>
              <a:buFont typeface="Trebuchet MS"/>
              <a:buNone/>
            </a:pPr>
            <a:r>
              <a:rPr lang="zh-TW" sz="4800">
                <a:solidFill>
                  <a:srgbClr val="996633"/>
                </a:solidFill>
              </a:rPr>
              <a:t>選擇排序法原理</a:t>
            </a:r>
            <a:endParaRPr/>
          </a:p>
        </p:txBody>
      </p:sp>
      <p:pic>
        <p:nvPicPr>
          <p:cNvPr id="221" name="Google Shape;221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78591" y="1980942"/>
            <a:ext cx="5618044" cy="26721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4"/>
          <p:cNvSpPr txBox="1"/>
          <p:nvPr>
            <p:ph type="title"/>
          </p:nvPr>
        </p:nvSpPr>
        <p:spPr>
          <a:xfrm>
            <a:off x="677333" y="609600"/>
            <a:ext cx="9143999" cy="7620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996633"/>
              </a:buClr>
              <a:buSzPts val="4800"/>
              <a:buFont typeface="Trebuchet MS"/>
              <a:buNone/>
            </a:pPr>
            <a:r>
              <a:rPr lang="zh-TW" sz="4800">
                <a:solidFill>
                  <a:srgbClr val="996633"/>
                </a:solidFill>
              </a:rPr>
              <a:t>課堂實作(一)</a:t>
            </a:r>
            <a:br>
              <a:rPr lang="zh-TW" sz="4800">
                <a:solidFill>
                  <a:srgbClr val="0070C0"/>
                </a:solidFill>
                <a:latin typeface="DFKai-SB"/>
                <a:ea typeface="DFKai-SB"/>
                <a:cs typeface="DFKai-SB"/>
                <a:sym typeface="DFKai-SB"/>
              </a:rPr>
            </a:br>
            <a:br>
              <a:rPr lang="zh-TW" sz="4800">
                <a:solidFill>
                  <a:srgbClr val="996633"/>
                </a:solidFill>
              </a:rPr>
            </a:br>
            <a:br>
              <a:rPr lang="zh-TW" sz="4800">
                <a:solidFill>
                  <a:srgbClr val="996633"/>
                </a:solidFill>
              </a:rPr>
            </a:br>
            <a:endParaRPr sz="4800">
              <a:solidFill>
                <a:srgbClr val="996633"/>
              </a:solidFill>
            </a:endParaRPr>
          </a:p>
        </p:txBody>
      </p:sp>
      <p:sp>
        <p:nvSpPr>
          <p:cNvPr id="227" name="Google Shape;227;p14"/>
          <p:cNvSpPr txBox="1"/>
          <p:nvPr>
            <p:ph idx="1" type="body"/>
          </p:nvPr>
        </p:nvSpPr>
        <p:spPr>
          <a:xfrm>
            <a:off x="677332" y="1674708"/>
            <a:ext cx="10624651" cy="55795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2240"/>
              <a:buChar char="►"/>
            </a:pPr>
            <a:r>
              <a:rPr lang="zh-TW" sz="2800"/>
              <a:t>請先產生一組隨機整數數列，個數為20個範圍為1-200，將產生的數列先輸出，再使用</a:t>
            </a:r>
            <a:r>
              <a:rPr lang="zh-TW" sz="2800">
                <a:solidFill>
                  <a:srgbClr val="FF0000"/>
                </a:solidFill>
              </a:rPr>
              <a:t>選擇排序法</a:t>
            </a:r>
            <a:r>
              <a:rPr lang="zh-TW" sz="2800"/>
              <a:t>由小排到大進行排序再打印出來</a:t>
            </a:r>
            <a:endParaRPr sz="2600"/>
          </a:p>
        </p:txBody>
      </p:sp>
      <p:pic>
        <p:nvPicPr>
          <p:cNvPr id="228" name="Google Shape;228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32" y="3888005"/>
            <a:ext cx="9301211" cy="11529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5"/>
          <p:cNvSpPr txBox="1"/>
          <p:nvPr>
            <p:ph type="title"/>
          </p:nvPr>
        </p:nvSpPr>
        <p:spPr>
          <a:xfrm>
            <a:off x="677333" y="609600"/>
            <a:ext cx="9143999" cy="7620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996633"/>
              </a:buClr>
              <a:buSzPts val="4800"/>
              <a:buFont typeface="Trebuchet MS"/>
              <a:buNone/>
            </a:pPr>
            <a:r>
              <a:rPr lang="zh-TW" sz="4800">
                <a:solidFill>
                  <a:srgbClr val="996633"/>
                </a:solidFill>
              </a:rPr>
              <a:t>插入排序法(Insertion Sort)原理</a:t>
            </a:r>
            <a:endParaRPr/>
          </a:p>
        </p:txBody>
      </p:sp>
      <p:sp>
        <p:nvSpPr>
          <p:cNvPr id="234" name="Google Shape;234;p15"/>
          <p:cNvSpPr txBox="1"/>
          <p:nvPr>
            <p:ph idx="1" type="body"/>
          </p:nvPr>
        </p:nvSpPr>
        <p:spPr>
          <a:xfrm>
            <a:off x="677332" y="1674708"/>
            <a:ext cx="8558100" cy="55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14350" lvl="0" marL="514350" rtl="0" algn="l">
              <a:spcBef>
                <a:spcPts val="0"/>
              </a:spcBef>
              <a:spcAft>
                <a:spcPts val="0"/>
              </a:spcAft>
              <a:buSzPts val="2240"/>
              <a:buFont typeface="Trebuchet MS"/>
              <a:buAutoNum type="arabicPeriod"/>
            </a:pPr>
            <a:r>
              <a:rPr lang="zh-TW" sz="2800">
                <a:latin typeface="Courier New"/>
                <a:ea typeface="Courier New"/>
                <a:cs typeface="Courier New"/>
                <a:sym typeface="Courier New"/>
              </a:rPr>
              <a:t>從第一個元素開始，該元素可以認為已經進行排序。</a:t>
            </a:r>
            <a:endParaRPr/>
          </a:p>
          <a:p>
            <a:pPr indent="-514350" lvl="0" marL="514350" rtl="0" algn="l">
              <a:spcBef>
                <a:spcPts val="1000"/>
              </a:spcBef>
              <a:spcAft>
                <a:spcPts val="0"/>
              </a:spcAft>
              <a:buSzPts val="2240"/>
              <a:buFont typeface="Trebuchet MS"/>
              <a:buAutoNum type="arabicPeriod"/>
            </a:pPr>
            <a:r>
              <a:rPr lang="zh-TW" sz="2800">
                <a:latin typeface="Courier New"/>
                <a:ea typeface="Courier New"/>
                <a:cs typeface="Courier New"/>
                <a:sym typeface="Courier New"/>
              </a:rPr>
              <a:t>取下一個元素，在已經排序的元素序列中從後向前進行比較。</a:t>
            </a:r>
            <a:endParaRPr/>
          </a:p>
          <a:p>
            <a:pPr indent="-514350" lvl="0" marL="514350" rtl="0" algn="l">
              <a:spcBef>
                <a:spcPts val="1000"/>
              </a:spcBef>
              <a:spcAft>
                <a:spcPts val="0"/>
              </a:spcAft>
              <a:buSzPts val="2240"/>
              <a:buFont typeface="Trebuchet MS"/>
              <a:buAutoNum type="arabicPeriod"/>
            </a:pPr>
            <a:r>
              <a:rPr lang="zh-TW" sz="2800">
                <a:latin typeface="Courier New"/>
                <a:ea typeface="Courier New"/>
                <a:cs typeface="Courier New"/>
                <a:sym typeface="Courier New"/>
              </a:rPr>
              <a:t>如果該新元素小於已排序元素，將該元素移到下一位置。</a:t>
            </a:r>
            <a:endParaRPr/>
          </a:p>
          <a:p>
            <a:pPr indent="-514350" lvl="0" marL="514350" rtl="0" algn="l">
              <a:spcBef>
                <a:spcPts val="1000"/>
              </a:spcBef>
              <a:spcAft>
                <a:spcPts val="0"/>
              </a:spcAft>
              <a:buSzPts val="2240"/>
              <a:buFont typeface="Trebuchet MS"/>
              <a:buAutoNum type="arabicPeriod"/>
            </a:pPr>
            <a:r>
              <a:rPr lang="zh-TW" sz="2800">
                <a:latin typeface="Courier New"/>
                <a:ea typeface="Courier New"/>
                <a:cs typeface="Courier New"/>
                <a:sym typeface="Courier New"/>
              </a:rPr>
              <a:t>重複步驟2-3，直到碰到新元素大於或者等於已排序元素。</a:t>
            </a:r>
            <a:endParaRPr/>
          </a:p>
          <a:p>
            <a:pPr indent="-514350" lvl="0" marL="514350" rtl="0" algn="l">
              <a:spcBef>
                <a:spcPts val="1000"/>
              </a:spcBef>
              <a:spcAft>
                <a:spcPts val="0"/>
              </a:spcAft>
              <a:buSzPts val="2240"/>
              <a:buFont typeface="Trebuchet MS"/>
              <a:buAutoNum type="arabicPeriod"/>
            </a:pPr>
            <a:r>
              <a:rPr lang="zh-TW" sz="2800">
                <a:latin typeface="Courier New"/>
                <a:ea typeface="Courier New"/>
                <a:cs typeface="Courier New"/>
                <a:sym typeface="Courier New"/>
              </a:rPr>
              <a:t>將新元素插入到該位置後。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6"/>
          <p:cNvSpPr txBox="1"/>
          <p:nvPr>
            <p:ph type="title"/>
          </p:nvPr>
        </p:nvSpPr>
        <p:spPr>
          <a:xfrm>
            <a:off x="677333" y="609600"/>
            <a:ext cx="9143999" cy="7620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996633"/>
              </a:buClr>
              <a:buSzPts val="4800"/>
              <a:buFont typeface="Trebuchet MS"/>
              <a:buNone/>
            </a:pPr>
            <a:r>
              <a:rPr lang="zh-TW" sz="4800">
                <a:solidFill>
                  <a:srgbClr val="996633"/>
                </a:solidFill>
              </a:rPr>
              <a:t>插入排序法原理</a:t>
            </a:r>
            <a:endParaRPr/>
          </a:p>
        </p:txBody>
      </p:sp>
      <p:sp>
        <p:nvSpPr>
          <p:cNvPr id="240" name="Google Shape;240;p16"/>
          <p:cNvSpPr txBox="1"/>
          <p:nvPr>
            <p:ph idx="1" type="body"/>
          </p:nvPr>
        </p:nvSpPr>
        <p:spPr>
          <a:xfrm>
            <a:off x="677332" y="1674708"/>
            <a:ext cx="8558107" cy="55795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14350" lvl="0" marL="514350" rtl="0" algn="l">
              <a:spcBef>
                <a:spcPts val="0"/>
              </a:spcBef>
              <a:spcAft>
                <a:spcPts val="0"/>
              </a:spcAft>
              <a:buSzPts val="2240"/>
              <a:buFont typeface="Trebuchet MS"/>
              <a:buAutoNum type="arabicPeriod" startAt="6"/>
            </a:pPr>
            <a:r>
              <a:rPr lang="zh-TW" sz="2800">
                <a:latin typeface="Courier New"/>
                <a:ea typeface="Courier New"/>
                <a:cs typeface="Courier New"/>
                <a:sym typeface="Courier New"/>
              </a:rPr>
              <a:t>若進行比較時，都沒有大於已排序元素，則將新元素插入在第一個位置。</a:t>
            </a:r>
            <a:endParaRPr/>
          </a:p>
          <a:p>
            <a:pPr indent="-514350" lvl="0" marL="514350" rtl="0" algn="l">
              <a:spcBef>
                <a:spcPts val="1000"/>
              </a:spcBef>
              <a:spcAft>
                <a:spcPts val="0"/>
              </a:spcAft>
              <a:buSzPts val="2240"/>
              <a:buFont typeface="Trebuchet MS"/>
              <a:buAutoNum type="arabicPeriod" startAt="6"/>
            </a:pPr>
            <a:r>
              <a:rPr lang="zh-TW" sz="2800">
                <a:latin typeface="Courier New"/>
                <a:ea typeface="Courier New"/>
                <a:cs typeface="Courier New"/>
                <a:sym typeface="Courier New"/>
              </a:rPr>
              <a:t>重複步驟2-5，直到資料完整被排序。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7"/>
          <p:cNvSpPr txBox="1"/>
          <p:nvPr>
            <p:ph type="title"/>
          </p:nvPr>
        </p:nvSpPr>
        <p:spPr>
          <a:xfrm>
            <a:off x="677333" y="609600"/>
            <a:ext cx="9143999" cy="7620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996633"/>
              </a:buClr>
              <a:buSzPts val="4800"/>
              <a:buFont typeface="Trebuchet MS"/>
              <a:buNone/>
            </a:pPr>
            <a:r>
              <a:rPr lang="zh-TW" sz="4800">
                <a:solidFill>
                  <a:srgbClr val="996633"/>
                </a:solidFill>
              </a:rPr>
              <a:t>插入排序法原理</a:t>
            </a:r>
            <a:endParaRPr/>
          </a:p>
        </p:txBody>
      </p:sp>
      <p:pic>
        <p:nvPicPr>
          <p:cNvPr id="246" name="Google Shape;246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90247" y="1454576"/>
            <a:ext cx="4572000" cy="447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8"/>
          <p:cNvSpPr txBox="1"/>
          <p:nvPr>
            <p:ph type="title"/>
          </p:nvPr>
        </p:nvSpPr>
        <p:spPr>
          <a:xfrm>
            <a:off x="677333" y="609600"/>
            <a:ext cx="9143999" cy="7620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996633"/>
              </a:buClr>
              <a:buSzPts val="4800"/>
              <a:buFont typeface="Trebuchet MS"/>
              <a:buNone/>
            </a:pPr>
            <a:r>
              <a:rPr lang="zh-TW" sz="4800">
                <a:solidFill>
                  <a:srgbClr val="996633"/>
                </a:solidFill>
              </a:rPr>
              <a:t>插入排序法原理</a:t>
            </a:r>
            <a:endParaRPr/>
          </a:p>
        </p:txBody>
      </p:sp>
      <p:pic>
        <p:nvPicPr>
          <p:cNvPr id="252" name="Google Shape;252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3608" y="1895888"/>
            <a:ext cx="5472608" cy="40723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9"/>
          <p:cNvSpPr txBox="1"/>
          <p:nvPr>
            <p:ph type="title"/>
          </p:nvPr>
        </p:nvSpPr>
        <p:spPr>
          <a:xfrm>
            <a:off x="677333" y="609600"/>
            <a:ext cx="9143999" cy="7620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996633"/>
              </a:buClr>
              <a:buSzPts val="4800"/>
              <a:buFont typeface="Trebuchet MS"/>
              <a:buNone/>
            </a:pPr>
            <a:r>
              <a:rPr lang="zh-TW" sz="4800">
                <a:solidFill>
                  <a:srgbClr val="996633"/>
                </a:solidFill>
              </a:rPr>
              <a:t>插入排序法原理</a:t>
            </a:r>
            <a:endParaRPr/>
          </a:p>
        </p:txBody>
      </p:sp>
      <p:pic>
        <p:nvPicPr>
          <p:cNvPr id="258" name="Google Shape;258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9814" y="2004600"/>
            <a:ext cx="5051254" cy="32966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"/>
          <p:cNvSpPr txBox="1"/>
          <p:nvPr>
            <p:ph type="title"/>
          </p:nvPr>
        </p:nvSpPr>
        <p:spPr>
          <a:xfrm>
            <a:off x="677333" y="609600"/>
            <a:ext cx="9143999" cy="7620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996633"/>
              </a:buClr>
              <a:buSzPts val="4800"/>
              <a:buFont typeface="Trebuchet MS"/>
              <a:buNone/>
            </a:pPr>
            <a:r>
              <a:rPr lang="zh-TW" sz="4800">
                <a:solidFill>
                  <a:srgbClr val="996633"/>
                </a:solidFill>
              </a:rPr>
              <a:t>課程大綱 Outline</a:t>
            </a:r>
            <a:endParaRPr sz="4800">
              <a:solidFill>
                <a:srgbClr val="996633"/>
              </a:solidFill>
            </a:endParaRPr>
          </a:p>
        </p:txBody>
      </p:sp>
      <p:sp>
        <p:nvSpPr>
          <p:cNvPr id="154" name="Google Shape;154;p2"/>
          <p:cNvSpPr txBox="1"/>
          <p:nvPr>
            <p:ph idx="1" type="body"/>
          </p:nvPr>
        </p:nvSpPr>
        <p:spPr>
          <a:xfrm>
            <a:off x="677332" y="1674708"/>
            <a:ext cx="8558107" cy="55795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2240"/>
              <a:buChar char="►"/>
            </a:pPr>
            <a:r>
              <a:rPr lang="zh-TW" sz="2800"/>
              <a:t>排序</a:t>
            </a:r>
            <a:endParaRPr sz="2800"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2240"/>
              <a:buChar char="►"/>
            </a:pPr>
            <a:r>
              <a:rPr lang="zh-TW" sz="2800"/>
              <a:t>選擇排序法(Selection sort)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2240"/>
              <a:buChar char="►"/>
            </a:pPr>
            <a:r>
              <a:rPr lang="zh-TW" sz="2800"/>
              <a:t>插入排序法(Insertion Sort)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2240"/>
              <a:buChar char="►"/>
            </a:pPr>
            <a:r>
              <a:rPr lang="zh-TW" sz="2800"/>
              <a:t>泡沫排序法(Bubble Sort)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2240"/>
              <a:buChar char="►"/>
            </a:pPr>
            <a:r>
              <a:rPr lang="zh-TW" sz="2800"/>
              <a:t>線性搜尋法(Linear search)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2240"/>
              <a:buChar char="►"/>
            </a:pPr>
            <a:r>
              <a:rPr lang="zh-TW" sz="2800"/>
              <a:t>二元搜尋法(Binary Search)</a:t>
            </a:r>
            <a:br>
              <a:rPr lang="zh-TW" sz="2800"/>
            </a:br>
            <a:endParaRPr sz="28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0"/>
          <p:cNvSpPr txBox="1"/>
          <p:nvPr>
            <p:ph type="title"/>
          </p:nvPr>
        </p:nvSpPr>
        <p:spPr>
          <a:xfrm>
            <a:off x="677333" y="609600"/>
            <a:ext cx="9143999" cy="7620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996633"/>
              </a:buClr>
              <a:buSzPts val="4800"/>
              <a:buFont typeface="Trebuchet MS"/>
              <a:buNone/>
            </a:pPr>
            <a:r>
              <a:rPr lang="zh-TW" sz="4800">
                <a:solidFill>
                  <a:srgbClr val="996633"/>
                </a:solidFill>
              </a:rPr>
              <a:t>插入排序法原理</a:t>
            </a:r>
            <a:endParaRPr/>
          </a:p>
        </p:txBody>
      </p:sp>
      <p:pic>
        <p:nvPicPr>
          <p:cNvPr id="264" name="Google Shape;264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1550" y="1895888"/>
            <a:ext cx="5851399" cy="12866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1"/>
          <p:cNvSpPr txBox="1"/>
          <p:nvPr>
            <p:ph type="title"/>
          </p:nvPr>
        </p:nvSpPr>
        <p:spPr>
          <a:xfrm>
            <a:off x="677333" y="609600"/>
            <a:ext cx="9143999" cy="7620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996633"/>
              </a:buClr>
              <a:buSzPts val="4800"/>
              <a:buFont typeface="Trebuchet MS"/>
              <a:buNone/>
            </a:pPr>
            <a:r>
              <a:rPr lang="zh-TW" sz="4800">
                <a:solidFill>
                  <a:srgbClr val="996633"/>
                </a:solidFill>
              </a:rPr>
              <a:t>課堂實作(二)</a:t>
            </a:r>
            <a:br>
              <a:rPr lang="zh-TW" sz="4800">
                <a:solidFill>
                  <a:srgbClr val="0070C0"/>
                </a:solidFill>
                <a:latin typeface="DFKai-SB"/>
                <a:ea typeface="DFKai-SB"/>
                <a:cs typeface="DFKai-SB"/>
                <a:sym typeface="DFKai-SB"/>
              </a:rPr>
            </a:br>
            <a:br>
              <a:rPr lang="zh-TW" sz="4800">
                <a:solidFill>
                  <a:srgbClr val="996633"/>
                </a:solidFill>
              </a:rPr>
            </a:br>
            <a:br>
              <a:rPr lang="zh-TW" sz="4800">
                <a:solidFill>
                  <a:srgbClr val="996633"/>
                </a:solidFill>
              </a:rPr>
            </a:br>
            <a:endParaRPr sz="4800">
              <a:solidFill>
                <a:srgbClr val="996633"/>
              </a:solidFill>
            </a:endParaRPr>
          </a:p>
        </p:txBody>
      </p:sp>
      <p:sp>
        <p:nvSpPr>
          <p:cNvPr id="270" name="Google Shape;270;p21"/>
          <p:cNvSpPr txBox="1"/>
          <p:nvPr>
            <p:ph idx="1" type="body"/>
          </p:nvPr>
        </p:nvSpPr>
        <p:spPr>
          <a:xfrm>
            <a:off x="677333" y="1674708"/>
            <a:ext cx="8674058" cy="55795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2240"/>
              <a:buChar char="►"/>
            </a:pPr>
            <a:r>
              <a:rPr lang="zh-TW" sz="2800"/>
              <a:t>請先產生一組整數數列，個數為20個範圍為1-200，將產生的數列先輸出，再使用插入排序法由大排到小進行排序再打印出來</a:t>
            </a:r>
            <a:endParaRPr sz="2600"/>
          </a:p>
        </p:txBody>
      </p:sp>
      <p:pic>
        <p:nvPicPr>
          <p:cNvPr id="271" name="Google Shape;271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1329" y="3429000"/>
            <a:ext cx="8696693" cy="1671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2"/>
          <p:cNvSpPr txBox="1"/>
          <p:nvPr>
            <p:ph type="title"/>
          </p:nvPr>
        </p:nvSpPr>
        <p:spPr>
          <a:xfrm>
            <a:off x="677333" y="609600"/>
            <a:ext cx="9143999" cy="7620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996633"/>
              </a:buClr>
              <a:buSzPts val="4800"/>
              <a:buFont typeface="Trebuchet MS"/>
              <a:buNone/>
            </a:pPr>
            <a:r>
              <a:rPr lang="zh-TW" sz="4800">
                <a:solidFill>
                  <a:srgbClr val="996633"/>
                </a:solidFill>
              </a:rPr>
              <a:t>泡沫排序法(Bubble Sort)原理</a:t>
            </a:r>
            <a:endParaRPr/>
          </a:p>
        </p:txBody>
      </p:sp>
      <p:sp>
        <p:nvSpPr>
          <p:cNvPr id="277" name="Google Shape;277;p22"/>
          <p:cNvSpPr txBox="1"/>
          <p:nvPr>
            <p:ph idx="1" type="body"/>
          </p:nvPr>
        </p:nvSpPr>
        <p:spPr>
          <a:xfrm>
            <a:off x="677332" y="1674708"/>
            <a:ext cx="8558107" cy="55795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14350" lvl="0" marL="514350" rtl="0" algn="l">
              <a:spcBef>
                <a:spcPts val="0"/>
              </a:spcBef>
              <a:spcAft>
                <a:spcPts val="0"/>
              </a:spcAft>
              <a:buSzPts val="2240"/>
              <a:buFont typeface="Trebuchet MS"/>
              <a:buAutoNum type="arabicPeriod"/>
            </a:pPr>
            <a:r>
              <a:rPr lang="zh-TW" sz="2800">
                <a:latin typeface="Courier New"/>
                <a:ea typeface="Courier New"/>
                <a:cs typeface="Courier New"/>
                <a:sym typeface="Courier New"/>
              </a:rPr>
              <a:t>跟鄰近的元素比較。如果前面素比後面的元素大，就對兩元素進行交換。</a:t>
            </a:r>
            <a:endParaRPr/>
          </a:p>
          <a:p>
            <a:pPr indent="-514350" lvl="0" marL="514350" rtl="0" algn="l">
              <a:spcBef>
                <a:spcPts val="1000"/>
              </a:spcBef>
              <a:spcAft>
                <a:spcPts val="0"/>
              </a:spcAft>
              <a:buSzPts val="2240"/>
              <a:buFont typeface="Trebuchet MS"/>
              <a:buAutoNum type="arabicPeriod"/>
            </a:pPr>
            <a:r>
              <a:rPr lang="zh-TW" sz="2800">
                <a:latin typeface="Courier New"/>
                <a:ea typeface="Courier New"/>
                <a:cs typeface="Courier New"/>
                <a:sym typeface="Courier New"/>
              </a:rPr>
              <a:t>對隔壁下一對元素，進行步驟1，從最前面第一對到結尾的最後一對。這步做完後，最後一個位置元素將會是最大的數。</a:t>
            </a:r>
            <a:endParaRPr/>
          </a:p>
          <a:p>
            <a:pPr indent="-514350" lvl="0" marL="514350" rtl="0" algn="l">
              <a:spcBef>
                <a:spcPts val="1000"/>
              </a:spcBef>
              <a:spcAft>
                <a:spcPts val="0"/>
              </a:spcAft>
              <a:buSzPts val="2240"/>
              <a:buFont typeface="Trebuchet MS"/>
              <a:buAutoNum type="arabicPeriod"/>
            </a:pPr>
            <a:r>
              <a:rPr lang="zh-TW" sz="2800">
                <a:latin typeface="Courier New"/>
                <a:ea typeface="Courier New"/>
                <a:cs typeface="Courier New"/>
                <a:sym typeface="Courier New"/>
              </a:rPr>
              <a:t>針對所有的元素重複以上的步驟1-2，除了最後一個元素。</a:t>
            </a:r>
            <a:endParaRPr/>
          </a:p>
          <a:p>
            <a:pPr indent="-514350" lvl="0" marL="514350" rtl="0" algn="l">
              <a:spcBef>
                <a:spcPts val="1000"/>
              </a:spcBef>
              <a:spcAft>
                <a:spcPts val="0"/>
              </a:spcAft>
              <a:buSzPts val="2240"/>
              <a:buFont typeface="Trebuchet MS"/>
              <a:buAutoNum type="arabicPeriod"/>
            </a:pPr>
            <a:r>
              <a:rPr lang="zh-TW" sz="2800">
                <a:latin typeface="Courier New"/>
                <a:ea typeface="Courier New"/>
                <a:cs typeface="Courier New"/>
                <a:sym typeface="Courier New"/>
              </a:rPr>
              <a:t>持續每次對越來越少元素重複上面的步驟，直到沒有任何一對數字需要比較為止。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23"/>
          <p:cNvSpPr txBox="1"/>
          <p:nvPr>
            <p:ph type="title"/>
          </p:nvPr>
        </p:nvSpPr>
        <p:spPr>
          <a:xfrm>
            <a:off x="677333" y="609600"/>
            <a:ext cx="9143999" cy="7620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996633"/>
              </a:buClr>
              <a:buSzPts val="4800"/>
              <a:buFont typeface="Trebuchet MS"/>
              <a:buNone/>
            </a:pPr>
            <a:r>
              <a:rPr lang="zh-TW" sz="4800">
                <a:solidFill>
                  <a:srgbClr val="996633"/>
                </a:solidFill>
              </a:rPr>
              <a:t>泡沫排序法原理</a:t>
            </a:r>
            <a:endParaRPr/>
          </a:p>
        </p:txBody>
      </p:sp>
      <p:pic>
        <p:nvPicPr>
          <p:cNvPr id="283" name="Google Shape;283;p23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47119" y="2305844"/>
            <a:ext cx="5257800" cy="3590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4"/>
          <p:cNvSpPr txBox="1"/>
          <p:nvPr>
            <p:ph type="title"/>
          </p:nvPr>
        </p:nvSpPr>
        <p:spPr>
          <a:xfrm>
            <a:off x="677333" y="609600"/>
            <a:ext cx="9143999" cy="7620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996633"/>
              </a:buClr>
              <a:buSzPts val="4800"/>
              <a:buFont typeface="Trebuchet MS"/>
              <a:buNone/>
            </a:pPr>
            <a:r>
              <a:rPr lang="zh-TW" sz="4800">
                <a:solidFill>
                  <a:srgbClr val="996633"/>
                </a:solidFill>
              </a:rPr>
              <a:t>泡沫排序法原理</a:t>
            </a:r>
            <a:endParaRPr/>
          </a:p>
        </p:txBody>
      </p:sp>
      <p:pic>
        <p:nvPicPr>
          <p:cNvPr id="289" name="Google Shape;289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3081" y="1845193"/>
            <a:ext cx="5095481" cy="4082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25"/>
          <p:cNvSpPr txBox="1"/>
          <p:nvPr>
            <p:ph type="title"/>
          </p:nvPr>
        </p:nvSpPr>
        <p:spPr>
          <a:xfrm>
            <a:off x="677333" y="609600"/>
            <a:ext cx="9143999" cy="7620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996633"/>
              </a:buClr>
              <a:buSzPts val="4800"/>
              <a:buFont typeface="Trebuchet MS"/>
              <a:buNone/>
            </a:pPr>
            <a:r>
              <a:rPr lang="zh-TW" sz="4800">
                <a:solidFill>
                  <a:srgbClr val="996633"/>
                </a:solidFill>
              </a:rPr>
              <a:t>泡沫排序法原理</a:t>
            </a:r>
            <a:endParaRPr/>
          </a:p>
        </p:txBody>
      </p:sp>
      <p:pic>
        <p:nvPicPr>
          <p:cNvPr id="295" name="Google Shape;295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3081" y="1845193"/>
            <a:ext cx="4938752" cy="24479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26"/>
          <p:cNvSpPr txBox="1"/>
          <p:nvPr>
            <p:ph type="title"/>
          </p:nvPr>
        </p:nvSpPr>
        <p:spPr>
          <a:xfrm>
            <a:off x="677333" y="609600"/>
            <a:ext cx="9143999" cy="7620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996633"/>
              </a:buClr>
              <a:buSzPts val="4800"/>
              <a:buFont typeface="Trebuchet MS"/>
              <a:buNone/>
            </a:pPr>
            <a:r>
              <a:rPr lang="zh-TW" sz="4800">
                <a:solidFill>
                  <a:srgbClr val="996633"/>
                </a:solidFill>
              </a:rPr>
              <a:t>泡沫排序法原理</a:t>
            </a:r>
            <a:endParaRPr/>
          </a:p>
        </p:txBody>
      </p:sp>
      <p:pic>
        <p:nvPicPr>
          <p:cNvPr id="301" name="Google Shape;301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3081" y="1845193"/>
            <a:ext cx="4938752" cy="24479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27"/>
          <p:cNvSpPr txBox="1"/>
          <p:nvPr>
            <p:ph type="title"/>
          </p:nvPr>
        </p:nvSpPr>
        <p:spPr>
          <a:xfrm>
            <a:off x="677333" y="609600"/>
            <a:ext cx="9143999" cy="7620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996633"/>
              </a:buClr>
              <a:buSzPts val="4800"/>
              <a:buFont typeface="Trebuchet MS"/>
              <a:buNone/>
            </a:pPr>
            <a:r>
              <a:rPr lang="zh-TW" sz="4800">
                <a:solidFill>
                  <a:srgbClr val="996633"/>
                </a:solidFill>
              </a:rPr>
              <a:t>課堂實作(三)</a:t>
            </a:r>
            <a:br>
              <a:rPr lang="zh-TW" sz="4800">
                <a:solidFill>
                  <a:srgbClr val="0070C0"/>
                </a:solidFill>
                <a:latin typeface="DFKai-SB"/>
                <a:ea typeface="DFKai-SB"/>
                <a:cs typeface="DFKai-SB"/>
                <a:sym typeface="DFKai-SB"/>
              </a:rPr>
            </a:br>
            <a:br>
              <a:rPr lang="zh-TW" sz="4800">
                <a:solidFill>
                  <a:srgbClr val="996633"/>
                </a:solidFill>
              </a:rPr>
            </a:br>
            <a:br>
              <a:rPr lang="zh-TW" sz="4800">
                <a:solidFill>
                  <a:srgbClr val="996633"/>
                </a:solidFill>
              </a:rPr>
            </a:br>
            <a:endParaRPr sz="4800">
              <a:solidFill>
                <a:srgbClr val="996633"/>
              </a:solidFill>
            </a:endParaRPr>
          </a:p>
        </p:txBody>
      </p:sp>
      <p:sp>
        <p:nvSpPr>
          <p:cNvPr id="307" name="Google Shape;307;p27"/>
          <p:cNvSpPr txBox="1"/>
          <p:nvPr>
            <p:ph idx="1" type="body"/>
          </p:nvPr>
        </p:nvSpPr>
        <p:spPr>
          <a:xfrm>
            <a:off x="677333" y="1674708"/>
            <a:ext cx="8674058" cy="55795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2240"/>
              <a:buChar char="►"/>
            </a:pPr>
            <a:r>
              <a:rPr lang="zh-TW" sz="2800"/>
              <a:t>請先產生一組整數數列，個數為20個範圍為1-200，將產生的數列先輸出，再使用泡沫排序法由大排到小進行排序再打印出來</a:t>
            </a:r>
            <a:endParaRPr sz="2600"/>
          </a:p>
        </p:txBody>
      </p:sp>
      <p:pic>
        <p:nvPicPr>
          <p:cNvPr id="308" name="Google Shape;308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5351" y="3305904"/>
            <a:ext cx="8760697" cy="1642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28"/>
          <p:cNvSpPr txBox="1"/>
          <p:nvPr>
            <p:ph type="title"/>
          </p:nvPr>
        </p:nvSpPr>
        <p:spPr>
          <a:xfrm>
            <a:off x="677333" y="609600"/>
            <a:ext cx="9143999" cy="7620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996633"/>
              </a:buClr>
              <a:buSzPts val="4800"/>
              <a:buFont typeface="Trebuchet MS"/>
              <a:buNone/>
            </a:pPr>
            <a:r>
              <a:rPr lang="zh-TW" sz="4800">
                <a:solidFill>
                  <a:srgbClr val="996633"/>
                </a:solidFill>
              </a:rPr>
              <a:t>線性搜尋 (Linear search)</a:t>
            </a:r>
            <a:br>
              <a:rPr lang="zh-TW" sz="4800">
                <a:solidFill>
                  <a:srgbClr val="996633"/>
                </a:solidFill>
              </a:rPr>
            </a:br>
            <a:br>
              <a:rPr lang="zh-TW" sz="4800">
                <a:solidFill>
                  <a:srgbClr val="996633"/>
                </a:solidFill>
              </a:rPr>
            </a:br>
            <a:br>
              <a:rPr lang="zh-TW" sz="4800">
                <a:solidFill>
                  <a:srgbClr val="996633"/>
                </a:solidFill>
              </a:rPr>
            </a:br>
            <a:endParaRPr sz="4800">
              <a:solidFill>
                <a:srgbClr val="996633"/>
              </a:solidFill>
            </a:endParaRPr>
          </a:p>
        </p:txBody>
      </p:sp>
      <p:sp>
        <p:nvSpPr>
          <p:cNvPr id="314" name="Google Shape;314;p28"/>
          <p:cNvSpPr txBox="1"/>
          <p:nvPr>
            <p:ph idx="1" type="body"/>
          </p:nvPr>
        </p:nvSpPr>
        <p:spPr>
          <a:xfrm>
            <a:off x="677333" y="1674708"/>
            <a:ext cx="8674058" cy="55795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40"/>
              <a:buChar char="►"/>
            </a:pPr>
            <a:r>
              <a:rPr lang="zh-TW" sz="2800">
                <a:latin typeface="Courier New"/>
                <a:ea typeface="Courier New"/>
                <a:cs typeface="Courier New"/>
                <a:sym typeface="Courier New"/>
              </a:rPr>
              <a:t>線性搜尋 (Linear search)是由第一筆資料開始，依序與「目標資料」進行比較，直到搜尋資料等於目標資料，或者是所有資料均搜尋完畢，詳細動作如下所示：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29"/>
          <p:cNvSpPr txBox="1"/>
          <p:nvPr>
            <p:ph type="title"/>
          </p:nvPr>
        </p:nvSpPr>
        <p:spPr>
          <a:xfrm>
            <a:off x="677333" y="609600"/>
            <a:ext cx="9143999" cy="7620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996633"/>
              </a:buClr>
              <a:buSzPts val="4800"/>
              <a:buFont typeface="Trebuchet MS"/>
              <a:buNone/>
            </a:pPr>
            <a:r>
              <a:rPr lang="zh-TW" sz="4800">
                <a:solidFill>
                  <a:srgbClr val="996633"/>
                </a:solidFill>
              </a:rPr>
              <a:t>線性搜尋原理</a:t>
            </a:r>
            <a:br>
              <a:rPr lang="zh-TW" sz="4800">
                <a:solidFill>
                  <a:srgbClr val="996633"/>
                </a:solidFill>
              </a:rPr>
            </a:br>
            <a:br>
              <a:rPr lang="zh-TW" sz="4800">
                <a:solidFill>
                  <a:srgbClr val="996633"/>
                </a:solidFill>
              </a:rPr>
            </a:br>
            <a:br>
              <a:rPr lang="zh-TW" sz="4800">
                <a:solidFill>
                  <a:srgbClr val="996633"/>
                </a:solidFill>
              </a:rPr>
            </a:br>
            <a:endParaRPr sz="4800">
              <a:solidFill>
                <a:srgbClr val="996633"/>
              </a:solidFill>
            </a:endParaRPr>
          </a:p>
        </p:txBody>
      </p:sp>
      <p:pic>
        <p:nvPicPr>
          <p:cNvPr descr="一張含有 時鐘 的圖片&#10;&#10;自動產生的描述" id="320" name="Google Shape;320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6872" y="1628628"/>
            <a:ext cx="5965641" cy="21232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"/>
          <p:cNvSpPr txBox="1"/>
          <p:nvPr>
            <p:ph type="title"/>
          </p:nvPr>
        </p:nvSpPr>
        <p:spPr>
          <a:xfrm>
            <a:off x="677333" y="609600"/>
            <a:ext cx="9143999" cy="7620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996633"/>
              </a:buClr>
              <a:buSzPts val="4800"/>
              <a:buFont typeface="Trebuchet MS"/>
              <a:buNone/>
            </a:pPr>
            <a:r>
              <a:rPr lang="zh-TW" sz="4800">
                <a:solidFill>
                  <a:srgbClr val="996633"/>
                </a:solidFill>
              </a:rPr>
              <a:t>排序</a:t>
            </a:r>
            <a:endParaRPr/>
          </a:p>
        </p:txBody>
      </p:sp>
      <p:sp>
        <p:nvSpPr>
          <p:cNvPr id="160" name="Google Shape;160;p3"/>
          <p:cNvSpPr txBox="1"/>
          <p:nvPr>
            <p:ph idx="1" type="body"/>
          </p:nvPr>
        </p:nvSpPr>
        <p:spPr>
          <a:xfrm>
            <a:off x="677332" y="1674708"/>
            <a:ext cx="8558107" cy="55795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2240"/>
              <a:buChar char="►"/>
            </a:pPr>
            <a:r>
              <a:rPr lang="zh-TW" sz="2800">
                <a:latin typeface="Courier New"/>
                <a:ea typeface="Courier New"/>
                <a:cs typeface="Courier New"/>
                <a:sym typeface="Courier New"/>
              </a:rPr>
              <a:t>分辨排序法的優缺點，大致分類有三種:</a:t>
            </a:r>
            <a:endParaRPr/>
          </a:p>
          <a:p>
            <a:pPr indent="-514350" lvl="0" marL="514350" rtl="0" algn="l">
              <a:spcBef>
                <a:spcPts val="1000"/>
              </a:spcBef>
              <a:spcAft>
                <a:spcPts val="0"/>
              </a:spcAft>
              <a:buSzPts val="2240"/>
              <a:buFont typeface="Trebuchet MS"/>
              <a:buAutoNum type="arabicPeriod"/>
            </a:pPr>
            <a:r>
              <a:rPr lang="zh-TW" sz="2800">
                <a:latin typeface="Courier New"/>
                <a:ea typeface="Courier New"/>
                <a:cs typeface="Courier New"/>
                <a:sym typeface="Courier New"/>
              </a:rPr>
              <a:t>外部排序、內部排序</a:t>
            </a:r>
            <a:endParaRPr sz="2800">
              <a:latin typeface="Courier New"/>
              <a:ea typeface="Courier New"/>
              <a:cs typeface="Courier New"/>
              <a:sym typeface="Courier New"/>
            </a:endParaRPr>
          </a:p>
          <a:p>
            <a:pPr indent="-514350" lvl="0" marL="514350" rtl="0" algn="l">
              <a:spcBef>
                <a:spcPts val="1000"/>
              </a:spcBef>
              <a:spcAft>
                <a:spcPts val="0"/>
              </a:spcAft>
              <a:buSzPts val="2240"/>
              <a:buFont typeface="Trebuchet MS"/>
              <a:buAutoNum type="arabicPeriod"/>
            </a:pPr>
            <a:r>
              <a:rPr lang="zh-TW" sz="2800">
                <a:latin typeface="Courier New"/>
                <a:ea typeface="Courier New"/>
                <a:cs typeface="Courier New"/>
                <a:sym typeface="Courier New"/>
              </a:rPr>
              <a:t>高等排序、簡單排序</a:t>
            </a:r>
            <a:endParaRPr sz="2800">
              <a:latin typeface="Courier New"/>
              <a:ea typeface="Courier New"/>
              <a:cs typeface="Courier New"/>
              <a:sym typeface="Courier New"/>
            </a:endParaRPr>
          </a:p>
          <a:p>
            <a:pPr indent="-514350" lvl="0" marL="514350" rtl="0" algn="l">
              <a:spcBef>
                <a:spcPts val="1000"/>
              </a:spcBef>
              <a:spcAft>
                <a:spcPts val="0"/>
              </a:spcAft>
              <a:buSzPts val="2240"/>
              <a:buFont typeface="Trebuchet MS"/>
              <a:buAutoNum type="arabicPeriod"/>
            </a:pPr>
            <a:r>
              <a:rPr lang="zh-TW" sz="2800">
                <a:latin typeface="Courier New"/>
                <a:ea typeface="Courier New"/>
                <a:cs typeface="Courier New"/>
                <a:sym typeface="Courier New"/>
              </a:rPr>
              <a:t>穩定排序法、不穩定排序法</a:t>
            </a:r>
            <a:endParaRPr sz="2800">
              <a:latin typeface="Courier New"/>
              <a:ea typeface="Courier New"/>
              <a:cs typeface="Courier New"/>
              <a:sym typeface="Courier New"/>
            </a:endParaRPr>
          </a:p>
          <a:p>
            <a:pPr indent="-200660" lvl="0" marL="342900" rtl="0" algn="l">
              <a:spcBef>
                <a:spcPts val="1000"/>
              </a:spcBef>
              <a:spcAft>
                <a:spcPts val="0"/>
              </a:spcAft>
              <a:buSzPts val="2240"/>
              <a:buNone/>
            </a:pPr>
            <a:r>
              <a:t/>
            </a:r>
            <a:endParaRPr sz="2800">
              <a:latin typeface="Courier New"/>
              <a:ea typeface="Courier New"/>
              <a:cs typeface="Courier New"/>
              <a:sym typeface="Courier New"/>
            </a:endParaRPr>
          </a:p>
          <a:p>
            <a:pPr indent="-200660" lvl="0" marL="342900" rtl="0" algn="l">
              <a:spcBef>
                <a:spcPts val="1000"/>
              </a:spcBef>
              <a:spcAft>
                <a:spcPts val="0"/>
              </a:spcAft>
              <a:buSzPts val="2240"/>
              <a:buNone/>
            </a:pPr>
            <a:r>
              <a:t/>
            </a:r>
            <a:endParaRPr sz="2800">
              <a:latin typeface="Courier New"/>
              <a:ea typeface="Courier New"/>
              <a:cs typeface="Courier New"/>
              <a:sym typeface="Courier New"/>
            </a:endParaRPr>
          </a:p>
          <a:p>
            <a:pPr indent="-200660" lvl="0" marL="342900" rtl="0" algn="l">
              <a:spcBef>
                <a:spcPts val="1000"/>
              </a:spcBef>
              <a:spcAft>
                <a:spcPts val="0"/>
              </a:spcAft>
              <a:buSzPts val="2240"/>
              <a:buNone/>
            </a:pPr>
            <a:r>
              <a:t/>
            </a:r>
            <a:endParaRPr sz="2800">
              <a:latin typeface="Courier New"/>
              <a:ea typeface="Courier New"/>
              <a:cs typeface="Courier New"/>
              <a:sym typeface="Courier New"/>
            </a:endParaRPr>
          </a:p>
          <a:p>
            <a:pPr indent="-200660" lvl="0" marL="342900" rtl="0" algn="l">
              <a:spcBef>
                <a:spcPts val="1000"/>
              </a:spcBef>
              <a:spcAft>
                <a:spcPts val="0"/>
              </a:spcAft>
              <a:buSzPts val="2240"/>
              <a:buNone/>
            </a:pPr>
            <a:r>
              <a:t/>
            </a:r>
            <a:endParaRPr sz="2800">
              <a:latin typeface="Courier New"/>
              <a:ea typeface="Courier New"/>
              <a:cs typeface="Courier New"/>
              <a:sym typeface="Courier New"/>
            </a:endParaRPr>
          </a:p>
          <a:p>
            <a:pPr indent="-200660" lvl="0" marL="342900" rtl="0" algn="l">
              <a:spcBef>
                <a:spcPts val="1000"/>
              </a:spcBef>
              <a:spcAft>
                <a:spcPts val="0"/>
              </a:spcAft>
              <a:buSzPts val="2240"/>
              <a:buNone/>
            </a:pPr>
            <a:r>
              <a:t/>
            </a:r>
            <a:endParaRPr sz="28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30"/>
          <p:cNvSpPr txBox="1"/>
          <p:nvPr>
            <p:ph type="title"/>
          </p:nvPr>
        </p:nvSpPr>
        <p:spPr>
          <a:xfrm>
            <a:off x="677333" y="609600"/>
            <a:ext cx="9143999" cy="7620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996633"/>
              </a:buClr>
              <a:buSzPts val="4800"/>
              <a:buFont typeface="Trebuchet MS"/>
              <a:buNone/>
            </a:pPr>
            <a:r>
              <a:rPr lang="zh-TW" sz="4800">
                <a:solidFill>
                  <a:srgbClr val="996633"/>
                </a:solidFill>
              </a:rPr>
              <a:t>線性搜尋原理</a:t>
            </a:r>
            <a:br>
              <a:rPr lang="zh-TW" sz="4800">
                <a:solidFill>
                  <a:srgbClr val="996633"/>
                </a:solidFill>
              </a:rPr>
            </a:br>
            <a:br>
              <a:rPr lang="zh-TW" sz="4800">
                <a:solidFill>
                  <a:srgbClr val="996633"/>
                </a:solidFill>
              </a:rPr>
            </a:br>
            <a:br>
              <a:rPr lang="zh-TW" sz="4800">
                <a:solidFill>
                  <a:srgbClr val="996633"/>
                </a:solidFill>
              </a:rPr>
            </a:br>
            <a:endParaRPr sz="4800">
              <a:solidFill>
                <a:srgbClr val="996633"/>
              </a:solidFill>
            </a:endParaRPr>
          </a:p>
        </p:txBody>
      </p:sp>
      <p:pic>
        <p:nvPicPr>
          <p:cNvPr id="326" name="Google Shape;326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8267" y="1542311"/>
            <a:ext cx="5688682" cy="44416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1"/>
          <p:cNvSpPr txBox="1"/>
          <p:nvPr>
            <p:ph type="title"/>
          </p:nvPr>
        </p:nvSpPr>
        <p:spPr>
          <a:xfrm>
            <a:off x="677333" y="609600"/>
            <a:ext cx="9143999" cy="7620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996633"/>
              </a:buClr>
              <a:buSzPts val="4800"/>
              <a:buFont typeface="Trebuchet MS"/>
              <a:buNone/>
            </a:pPr>
            <a:r>
              <a:rPr lang="zh-TW" sz="4800">
                <a:solidFill>
                  <a:srgbClr val="996633"/>
                </a:solidFill>
              </a:rPr>
              <a:t>線性搜尋分析</a:t>
            </a:r>
            <a:br>
              <a:rPr lang="zh-TW" sz="4800">
                <a:solidFill>
                  <a:srgbClr val="996633"/>
                </a:solidFill>
              </a:rPr>
            </a:br>
            <a:br>
              <a:rPr lang="zh-TW" sz="4800">
                <a:solidFill>
                  <a:srgbClr val="996633"/>
                </a:solidFill>
              </a:rPr>
            </a:br>
            <a:br>
              <a:rPr lang="zh-TW" sz="4800">
                <a:solidFill>
                  <a:srgbClr val="996633"/>
                </a:solidFill>
              </a:rPr>
            </a:br>
            <a:endParaRPr sz="4800">
              <a:solidFill>
                <a:srgbClr val="996633"/>
              </a:solidFill>
            </a:endParaRPr>
          </a:p>
        </p:txBody>
      </p:sp>
      <p:sp>
        <p:nvSpPr>
          <p:cNvPr id="332" name="Google Shape;332;p31"/>
          <p:cNvSpPr txBox="1"/>
          <p:nvPr>
            <p:ph idx="1" type="body"/>
          </p:nvPr>
        </p:nvSpPr>
        <p:spPr>
          <a:xfrm>
            <a:off x="677333" y="1674708"/>
            <a:ext cx="8674058" cy="55795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240"/>
              <a:buChar char="►"/>
            </a:pPr>
            <a:r>
              <a:rPr lang="zh-TW" sz="2800">
                <a:latin typeface="Trebuchet MS"/>
                <a:ea typeface="Trebuchet MS"/>
                <a:cs typeface="Trebuchet MS"/>
                <a:sym typeface="Trebuchet MS"/>
              </a:rPr>
              <a:t>線性</a:t>
            </a:r>
            <a:r>
              <a:rPr lang="zh-TW" sz="2800">
                <a:latin typeface="Courier New"/>
                <a:ea typeface="Courier New"/>
                <a:cs typeface="Courier New"/>
                <a:sym typeface="Courier New"/>
              </a:rPr>
              <a:t>搜尋優點：</a:t>
            </a:r>
            <a:endParaRPr/>
          </a:p>
          <a:p>
            <a:pPr indent="-228600" lvl="2" marL="11430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2240"/>
              <a:buChar char="►"/>
            </a:pPr>
            <a:r>
              <a:rPr lang="zh-TW" sz="2800">
                <a:latin typeface="Courier New"/>
                <a:ea typeface="Courier New"/>
                <a:cs typeface="Courier New"/>
                <a:sym typeface="Courier New"/>
              </a:rPr>
              <a:t>程式容易撰寫。</a:t>
            </a:r>
            <a:endParaRPr/>
          </a:p>
          <a:p>
            <a:pPr indent="-228600" lvl="2" marL="11430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2240"/>
              <a:buChar char="►"/>
            </a:pPr>
            <a:r>
              <a:rPr lang="zh-TW" sz="2800">
                <a:latin typeface="Courier New"/>
                <a:ea typeface="Courier New"/>
                <a:cs typeface="Courier New"/>
                <a:sym typeface="Courier New"/>
              </a:rPr>
              <a:t>資料不須事先排序(Sorting)。</a:t>
            </a:r>
            <a:endParaRPr/>
          </a:p>
          <a:p>
            <a:pPr indent="-342900" lvl="0" marL="3429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2240"/>
              <a:buChar char="►"/>
            </a:pPr>
            <a:r>
              <a:rPr lang="zh-TW" sz="2800">
                <a:latin typeface="Courier New"/>
                <a:ea typeface="Courier New"/>
                <a:cs typeface="Courier New"/>
                <a:sym typeface="Courier New"/>
              </a:rPr>
              <a:t>線性搜尋缺點：</a:t>
            </a:r>
            <a:endParaRPr/>
          </a:p>
          <a:p>
            <a:pPr indent="-228600" lvl="2" marL="11430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2240"/>
              <a:buChar char="►"/>
            </a:pPr>
            <a:r>
              <a:rPr lang="zh-TW" sz="2800">
                <a:latin typeface="Courier New"/>
                <a:ea typeface="Courier New"/>
                <a:cs typeface="Courier New"/>
                <a:sym typeface="Courier New"/>
              </a:rPr>
              <a:t>搜尋效率比較差(平均次數=(N+1)/2)，不管是否有排序，每次都必須要從頭到尾對所有資料進行搜尋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2"/>
          <p:cNvSpPr txBox="1"/>
          <p:nvPr>
            <p:ph type="title"/>
          </p:nvPr>
        </p:nvSpPr>
        <p:spPr>
          <a:xfrm>
            <a:off x="677333" y="609600"/>
            <a:ext cx="9143999" cy="7620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996633"/>
              </a:buClr>
              <a:buSzPts val="4800"/>
              <a:buFont typeface="Trebuchet MS"/>
              <a:buNone/>
            </a:pPr>
            <a:r>
              <a:rPr lang="zh-TW" sz="4800">
                <a:solidFill>
                  <a:srgbClr val="996633"/>
                </a:solidFill>
              </a:rPr>
              <a:t>課堂實作(四)</a:t>
            </a:r>
            <a:br>
              <a:rPr lang="zh-TW" sz="4800">
                <a:solidFill>
                  <a:srgbClr val="0070C0"/>
                </a:solidFill>
                <a:latin typeface="DFKai-SB"/>
                <a:ea typeface="DFKai-SB"/>
                <a:cs typeface="DFKai-SB"/>
                <a:sym typeface="DFKai-SB"/>
              </a:rPr>
            </a:br>
            <a:br>
              <a:rPr lang="zh-TW" sz="4800">
                <a:solidFill>
                  <a:srgbClr val="996633"/>
                </a:solidFill>
              </a:rPr>
            </a:br>
            <a:br>
              <a:rPr lang="zh-TW" sz="4800">
                <a:solidFill>
                  <a:srgbClr val="996633"/>
                </a:solidFill>
              </a:rPr>
            </a:br>
            <a:endParaRPr sz="4800">
              <a:solidFill>
                <a:srgbClr val="996633"/>
              </a:solidFill>
            </a:endParaRPr>
          </a:p>
        </p:txBody>
      </p:sp>
      <p:sp>
        <p:nvSpPr>
          <p:cNvPr id="338" name="Google Shape;338;p32"/>
          <p:cNvSpPr txBox="1"/>
          <p:nvPr>
            <p:ph idx="1" type="body"/>
          </p:nvPr>
        </p:nvSpPr>
        <p:spPr>
          <a:xfrm>
            <a:off x="677333" y="1674708"/>
            <a:ext cx="8674058" cy="55795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2240"/>
              <a:buChar char="►"/>
            </a:pPr>
            <a:r>
              <a:rPr lang="zh-TW" sz="2800"/>
              <a:t>請先產生一組整數數列，個數為20個範圍為1-15，將產生的數列先輸出，再產生一個整數範圍為1-15，使用線性搜尋此整數在數列中出現的位置</a:t>
            </a:r>
            <a:endParaRPr sz="2800"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2080"/>
              <a:buChar char="►"/>
            </a:pPr>
            <a:r>
              <a:rPr lang="zh-TW" sz="2600"/>
              <a:t>Hint:出現次數可能不只一次</a:t>
            </a:r>
            <a:endParaRPr/>
          </a:p>
        </p:txBody>
      </p:sp>
      <p:pic>
        <p:nvPicPr>
          <p:cNvPr id="339" name="Google Shape;339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5352" y="3952735"/>
            <a:ext cx="8487960" cy="20005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33"/>
          <p:cNvSpPr txBox="1"/>
          <p:nvPr>
            <p:ph type="title"/>
          </p:nvPr>
        </p:nvSpPr>
        <p:spPr>
          <a:xfrm>
            <a:off x="677333" y="609600"/>
            <a:ext cx="9143999" cy="7620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996633"/>
              </a:buClr>
              <a:buSzPts val="4800"/>
              <a:buFont typeface="Trebuchet MS"/>
              <a:buNone/>
            </a:pPr>
            <a:r>
              <a:rPr lang="zh-TW" sz="4800">
                <a:solidFill>
                  <a:srgbClr val="996633"/>
                </a:solidFill>
              </a:rPr>
              <a:t>二元搜尋法(Binary Search)</a:t>
            </a:r>
            <a:br>
              <a:rPr lang="zh-TW" sz="4800">
                <a:solidFill>
                  <a:srgbClr val="996633"/>
                </a:solidFill>
              </a:rPr>
            </a:br>
            <a:endParaRPr sz="4800">
              <a:solidFill>
                <a:srgbClr val="996633"/>
              </a:solidFill>
            </a:endParaRPr>
          </a:p>
        </p:txBody>
      </p:sp>
      <p:sp>
        <p:nvSpPr>
          <p:cNvPr id="345" name="Google Shape;345;p33"/>
          <p:cNvSpPr txBox="1"/>
          <p:nvPr>
            <p:ph idx="1" type="body"/>
          </p:nvPr>
        </p:nvSpPr>
        <p:spPr>
          <a:xfrm>
            <a:off x="677333" y="1674708"/>
            <a:ext cx="8674058" cy="55795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40"/>
              <a:buChar char="►"/>
            </a:pPr>
            <a:r>
              <a:rPr lang="zh-TW" sz="2800">
                <a:latin typeface="Trebuchet MS"/>
                <a:ea typeface="Trebuchet MS"/>
                <a:cs typeface="Trebuchet MS"/>
                <a:sym typeface="Trebuchet MS"/>
              </a:rPr>
              <a:t>二元搜尋法(</a:t>
            </a:r>
            <a:r>
              <a:rPr lang="zh-TW" sz="2800">
                <a:latin typeface="Courier New"/>
                <a:ea typeface="Courier New"/>
                <a:cs typeface="Courier New"/>
                <a:sym typeface="Courier New"/>
              </a:rPr>
              <a:t>Binary Search</a:t>
            </a:r>
            <a:r>
              <a:rPr lang="zh-TW" sz="2800">
                <a:latin typeface="Trebuchet MS"/>
                <a:ea typeface="Trebuchet MS"/>
                <a:cs typeface="Trebuchet MS"/>
                <a:sym typeface="Trebuchet MS"/>
              </a:rPr>
              <a:t>)是將已排序資料分成兩部份，再將要搜尋目標資料與資料群中間資料比較，若相等則搜尋結束，否則，若目標資料比中間資料小就比前半段資料，目標資料比中間資料大就比後半段資料，直到找到或無資料為止。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34"/>
          <p:cNvSpPr txBox="1"/>
          <p:nvPr>
            <p:ph type="title"/>
          </p:nvPr>
        </p:nvSpPr>
        <p:spPr>
          <a:xfrm>
            <a:off x="639625" y="619026"/>
            <a:ext cx="9143999" cy="7620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996633"/>
              </a:buClr>
              <a:buSzPts val="4800"/>
              <a:buFont typeface="Trebuchet MS"/>
              <a:buNone/>
            </a:pPr>
            <a:r>
              <a:rPr lang="zh-TW" sz="4800">
                <a:solidFill>
                  <a:srgbClr val="996633"/>
                </a:solidFill>
              </a:rPr>
              <a:t>二元搜尋法原理</a:t>
            </a:r>
            <a:endParaRPr/>
          </a:p>
        </p:txBody>
      </p:sp>
      <p:pic>
        <p:nvPicPr>
          <p:cNvPr descr="一張含有 時鐘 的圖片&#10;&#10;自動產生的描述" id="351" name="Google Shape;351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86900" y="1932605"/>
            <a:ext cx="4685008" cy="40450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5"/>
          <p:cNvSpPr txBox="1"/>
          <p:nvPr>
            <p:ph type="title"/>
          </p:nvPr>
        </p:nvSpPr>
        <p:spPr>
          <a:xfrm>
            <a:off x="677333" y="609600"/>
            <a:ext cx="9143999" cy="7620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996633"/>
              </a:buClr>
              <a:buSzPts val="4800"/>
              <a:buFont typeface="Trebuchet MS"/>
              <a:buNone/>
            </a:pPr>
            <a:r>
              <a:rPr lang="zh-TW" sz="4800">
                <a:solidFill>
                  <a:srgbClr val="996633"/>
                </a:solidFill>
              </a:rPr>
              <a:t>二元搜尋法原理</a:t>
            </a:r>
            <a:endParaRPr/>
          </a:p>
        </p:txBody>
      </p:sp>
      <p:pic>
        <p:nvPicPr>
          <p:cNvPr id="357" name="Google Shape;357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93446" y="1928873"/>
            <a:ext cx="4685008" cy="38337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36"/>
          <p:cNvSpPr txBox="1"/>
          <p:nvPr>
            <p:ph type="title"/>
          </p:nvPr>
        </p:nvSpPr>
        <p:spPr>
          <a:xfrm>
            <a:off x="677333" y="609600"/>
            <a:ext cx="9143999" cy="7620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996633"/>
              </a:buClr>
              <a:buSzPts val="4800"/>
              <a:buFont typeface="Trebuchet MS"/>
              <a:buNone/>
            </a:pPr>
            <a:r>
              <a:rPr lang="zh-TW" sz="4800">
                <a:solidFill>
                  <a:srgbClr val="996633"/>
                </a:solidFill>
              </a:rPr>
              <a:t>二元搜尋法分析</a:t>
            </a:r>
            <a:br>
              <a:rPr lang="zh-TW" sz="4800">
                <a:solidFill>
                  <a:srgbClr val="996633"/>
                </a:solidFill>
              </a:rPr>
            </a:br>
            <a:endParaRPr sz="4800">
              <a:solidFill>
                <a:srgbClr val="996633"/>
              </a:solidFill>
            </a:endParaRPr>
          </a:p>
        </p:txBody>
      </p:sp>
      <p:sp>
        <p:nvSpPr>
          <p:cNvPr id="363" name="Google Shape;363;p36"/>
          <p:cNvSpPr txBox="1"/>
          <p:nvPr>
            <p:ph idx="1" type="body"/>
          </p:nvPr>
        </p:nvSpPr>
        <p:spPr>
          <a:xfrm>
            <a:off x="677333" y="1674708"/>
            <a:ext cx="8674058" cy="55795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560"/>
              <a:buChar char="►"/>
            </a:pPr>
            <a:r>
              <a:rPr lang="zh-TW" sz="3200">
                <a:latin typeface="Trebuchet MS"/>
                <a:ea typeface="Trebuchet MS"/>
                <a:cs typeface="Trebuchet MS"/>
                <a:sym typeface="Trebuchet MS"/>
              </a:rPr>
              <a:t>二元搜尋優點：</a:t>
            </a:r>
            <a:endParaRPr sz="32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85750" lvl="1" marL="74295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920"/>
              <a:buChar char="►"/>
            </a:pPr>
            <a:r>
              <a:rPr lang="zh-TW" sz="2400">
                <a:latin typeface="Trebuchet MS"/>
                <a:ea typeface="Trebuchet MS"/>
                <a:cs typeface="Trebuchet MS"/>
                <a:sym typeface="Trebuchet MS"/>
              </a:rPr>
              <a:t>搜尋效率佳。</a:t>
            </a:r>
            <a:endParaRPr/>
          </a:p>
          <a:p>
            <a:pPr indent="-342900" lvl="0" marL="3429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560"/>
              <a:buChar char="►"/>
            </a:pPr>
            <a:r>
              <a:rPr lang="zh-TW" sz="3200">
                <a:latin typeface="Trebuchet MS"/>
                <a:ea typeface="Trebuchet MS"/>
                <a:cs typeface="Trebuchet MS"/>
                <a:sym typeface="Trebuchet MS"/>
              </a:rPr>
              <a:t>二元搜尋缺點：</a:t>
            </a:r>
            <a:endParaRPr sz="32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85750" lvl="1" marL="74295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920"/>
              <a:buChar char="►"/>
            </a:pPr>
            <a:r>
              <a:rPr lang="zh-TW" sz="2400">
                <a:latin typeface="Trebuchet MS"/>
                <a:ea typeface="Trebuchet MS"/>
                <a:cs typeface="Trebuchet MS"/>
                <a:sym typeface="Trebuchet MS"/>
              </a:rPr>
              <a:t>資料必需事先排序。</a:t>
            </a:r>
            <a:endParaRPr sz="24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85750" lvl="1" marL="74295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920"/>
              <a:buChar char="►"/>
            </a:pPr>
            <a:r>
              <a:rPr lang="zh-TW" sz="2400">
                <a:latin typeface="Trebuchet MS"/>
                <a:ea typeface="Trebuchet MS"/>
                <a:cs typeface="Trebuchet MS"/>
                <a:sym typeface="Trebuchet MS"/>
              </a:rPr>
              <a:t>檔案資料必需是可直接存取或隨機檔。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37"/>
          <p:cNvSpPr txBox="1"/>
          <p:nvPr>
            <p:ph type="title"/>
          </p:nvPr>
        </p:nvSpPr>
        <p:spPr>
          <a:xfrm>
            <a:off x="677333" y="609600"/>
            <a:ext cx="9143999" cy="7620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996633"/>
              </a:buClr>
              <a:buSzPts val="4800"/>
              <a:buFont typeface="Trebuchet MS"/>
              <a:buNone/>
            </a:pPr>
            <a:r>
              <a:rPr lang="zh-TW" sz="4800">
                <a:solidFill>
                  <a:srgbClr val="996633"/>
                </a:solidFill>
              </a:rPr>
              <a:t>二元搜尋法(Binary Search)</a:t>
            </a:r>
            <a:br>
              <a:rPr lang="zh-TW" sz="4800">
                <a:solidFill>
                  <a:srgbClr val="996633"/>
                </a:solidFill>
              </a:rPr>
            </a:br>
            <a:endParaRPr sz="4800">
              <a:solidFill>
                <a:srgbClr val="996633"/>
              </a:solidFill>
            </a:endParaRPr>
          </a:p>
        </p:txBody>
      </p:sp>
      <p:sp>
        <p:nvSpPr>
          <p:cNvPr id="369" name="Google Shape;369;p37"/>
          <p:cNvSpPr txBox="1"/>
          <p:nvPr>
            <p:ph idx="1" type="body"/>
          </p:nvPr>
        </p:nvSpPr>
        <p:spPr>
          <a:xfrm>
            <a:off x="677333" y="1674708"/>
            <a:ext cx="8674058" cy="55795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40"/>
              <a:buChar char="►"/>
            </a:pPr>
            <a:r>
              <a:rPr lang="zh-TW" sz="2800">
                <a:latin typeface="Trebuchet MS"/>
                <a:ea typeface="Trebuchet MS"/>
                <a:cs typeface="Trebuchet MS"/>
                <a:sym typeface="Trebuchet MS"/>
              </a:rPr>
              <a:t>二元搜尋法(</a:t>
            </a:r>
            <a:r>
              <a:rPr lang="zh-TW" sz="2800">
                <a:latin typeface="Courier New"/>
                <a:ea typeface="Courier New"/>
                <a:cs typeface="Courier New"/>
                <a:sym typeface="Courier New"/>
              </a:rPr>
              <a:t>Binary Search</a:t>
            </a:r>
            <a:r>
              <a:rPr lang="zh-TW" sz="2800">
                <a:latin typeface="Trebuchet MS"/>
                <a:ea typeface="Trebuchet MS"/>
                <a:cs typeface="Trebuchet MS"/>
                <a:sym typeface="Trebuchet MS"/>
              </a:rPr>
              <a:t>)是將已排序資料分成兩部份，再將要搜尋目標資料與資料群中間資料比較，若相等則搜尋結束，否則，若目標資料比中間資料小就比前半段資料，目標資料比中間資料大就比後半段資料，直到找到或無資料為止。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8"/>
          <p:cNvSpPr txBox="1"/>
          <p:nvPr>
            <p:ph type="title"/>
          </p:nvPr>
        </p:nvSpPr>
        <p:spPr>
          <a:xfrm>
            <a:off x="677333" y="609600"/>
            <a:ext cx="9143999" cy="7620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996633"/>
              </a:buClr>
              <a:buSzPts val="4800"/>
              <a:buFont typeface="Trebuchet MS"/>
              <a:buNone/>
            </a:pPr>
            <a:r>
              <a:rPr lang="zh-TW" sz="4800">
                <a:solidFill>
                  <a:srgbClr val="996633"/>
                </a:solidFill>
              </a:rPr>
              <a:t>課堂實作(五)</a:t>
            </a:r>
            <a:br>
              <a:rPr lang="zh-TW" sz="4800">
                <a:solidFill>
                  <a:srgbClr val="0070C0"/>
                </a:solidFill>
                <a:latin typeface="DFKai-SB"/>
                <a:ea typeface="DFKai-SB"/>
                <a:cs typeface="DFKai-SB"/>
                <a:sym typeface="DFKai-SB"/>
              </a:rPr>
            </a:br>
            <a:br>
              <a:rPr lang="zh-TW" sz="4800">
                <a:solidFill>
                  <a:srgbClr val="996633"/>
                </a:solidFill>
              </a:rPr>
            </a:br>
            <a:br>
              <a:rPr lang="zh-TW" sz="4800">
                <a:solidFill>
                  <a:srgbClr val="996633"/>
                </a:solidFill>
              </a:rPr>
            </a:br>
            <a:endParaRPr sz="4800">
              <a:solidFill>
                <a:srgbClr val="996633"/>
              </a:solidFill>
            </a:endParaRPr>
          </a:p>
        </p:txBody>
      </p:sp>
      <p:sp>
        <p:nvSpPr>
          <p:cNvPr id="375" name="Google Shape;375;p38"/>
          <p:cNvSpPr txBox="1"/>
          <p:nvPr>
            <p:ph idx="1" type="body"/>
          </p:nvPr>
        </p:nvSpPr>
        <p:spPr>
          <a:xfrm>
            <a:off x="677333" y="1674708"/>
            <a:ext cx="8674058" cy="55795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2240"/>
              <a:buChar char="►"/>
            </a:pPr>
            <a:r>
              <a:rPr lang="zh-TW" sz="2800">
                <a:latin typeface="Courier New"/>
                <a:ea typeface="Courier New"/>
                <a:cs typeface="Courier New"/>
                <a:sym typeface="Courier New"/>
              </a:rPr>
              <a:t>已排序資料{2,5,8,12,13,18,21,29,37,49,97}請以二元搜尋法將尋找12的過程列出。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SzPts val="2080"/>
              <a:buNone/>
            </a:pPr>
            <a:r>
              <a:t/>
            </a:r>
            <a:endParaRPr sz="2600"/>
          </a:p>
        </p:txBody>
      </p:sp>
      <p:pic>
        <p:nvPicPr>
          <p:cNvPr id="376" name="Google Shape;376;p38"/>
          <p:cNvPicPr preferRelativeResize="0"/>
          <p:nvPr/>
        </p:nvPicPr>
        <p:blipFill rotWithShape="1">
          <a:blip r:embed="rId3">
            <a:alphaModFix/>
          </a:blip>
          <a:srcRect b="0" l="0" r="467" t="4163"/>
          <a:stretch/>
        </p:blipFill>
        <p:spPr>
          <a:xfrm>
            <a:off x="824264" y="3429000"/>
            <a:ext cx="7952406" cy="281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4"/>
          <p:cNvSpPr txBox="1"/>
          <p:nvPr>
            <p:ph type="title"/>
          </p:nvPr>
        </p:nvSpPr>
        <p:spPr>
          <a:xfrm>
            <a:off x="677333" y="609600"/>
            <a:ext cx="9143999" cy="7620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996633"/>
              </a:buClr>
              <a:buSzPts val="4800"/>
              <a:buFont typeface="Trebuchet MS"/>
              <a:buNone/>
            </a:pPr>
            <a:r>
              <a:rPr lang="zh-TW" sz="4800">
                <a:solidFill>
                  <a:srgbClr val="996633"/>
                </a:solidFill>
              </a:rPr>
              <a:t>排序分類</a:t>
            </a:r>
            <a:endParaRPr/>
          </a:p>
        </p:txBody>
      </p:sp>
      <p:sp>
        <p:nvSpPr>
          <p:cNvPr id="166" name="Google Shape;166;p4"/>
          <p:cNvSpPr txBox="1"/>
          <p:nvPr>
            <p:ph idx="1" type="body"/>
          </p:nvPr>
        </p:nvSpPr>
        <p:spPr>
          <a:xfrm>
            <a:off x="677332" y="1674708"/>
            <a:ext cx="8558107" cy="55795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2240"/>
              <a:buChar char="►"/>
            </a:pPr>
            <a:r>
              <a:rPr lang="zh-TW" sz="2800">
                <a:latin typeface="Courier New"/>
                <a:ea typeface="Courier New"/>
                <a:cs typeface="Courier New"/>
                <a:sym typeface="Courier New"/>
              </a:rPr>
              <a:t>內部排序：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SzPts val="2240"/>
              <a:buNone/>
            </a:pPr>
            <a:r>
              <a:rPr lang="zh-TW" sz="2800">
                <a:latin typeface="Courier New"/>
                <a:ea typeface="Courier New"/>
                <a:cs typeface="Courier New"/>
                <a:sym typeface="Courier New"/>
              </a:rPr>
              <a:t>待排序資料存放在計算機中的記憶體(RAM)進行排序過程。適用在資料量較少的時。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2240"/>
              <a:buChar char="►"/>
            </a:pPr>
            <a:r>
              <a:rPr lang="zh-TW" sz="2800">
                <a:latin typeface="Courier New"/>
                <a:ea typeface="Courier New"/>
                <a:cs typeface="Courier New"/>
                <a:sym typeface="Courier New"/>
              </a:rPr>
              <a:t>外部排序：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SzPts val="2240"/>
              <a:buNone/>
            </a:pPr>
            <a:r>
              <a:rPr lang="zh-TW" sz="2800">
                <a:latin typeface="Courier New"/>
                <a:ea typeface="Courier New"/>
                <a:cs typeface="Courier New"/>
                <a:sym typeface="Courier New"/>
              </a:rPr>
              <a:t>待排序資料數量很大，以致於記憶體不能一次容納全部資料，所以在排序過程中需要對外存檔案(Disk File)進行訪問之排序過程。適用於資料量較大時。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5"/>
          <p:cNvSpPr txBox="1"/>
          <p:nvPr>
            <p:ph type="title"/>
          </p:nvPr>
        </p:nvSpPr>
        <p:spPr>
          <a:xfrm>
            <a:off x="677333" y="609600"/>
            <a:ext cx="9143999" cy="7620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996633"/>
              </a:buClr>
              <a:buSzPts val="4800"/>
              <a:buFont typeface="Trebuchet MS"/>
              <a:buNone/>
            </a:pPr>
            <a:r>
              <a:rPr lang="zh-TW" sz="4800">
                <a:solidFill>
                  <a:srgbClr val="996633"/>
                </a:solidFill>
              </a:rPr>
              <a:t>排序分類</a:t>
            </a:r>
            <a:endParaRPr/>
          </a:p>
        </p:txBody>
      </p:sp>
      <p:sp>
        <p:nvSpPr>
          <p:cNvPr id="172" name="Google Shape;172;p5"/>
          <p:cNvSpPr txBox="1"/>
          <p:nvPr>
            <p:ph idx="1" type="body"/>
          </p:nvPr>
        </p:nvSpPr>
        <p:spPr>
          <a:xfrm>
            <a:off x="677332" y="1674708"/>
            <a:ext cx="8558107" cy="55795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2240"/>
              <a:buChar char="►"/>
            </a:pPr>
            <a:r>
              <a:rPr lang="zh-TW" sz="2800">
                <a:latin typeface="Courier New"/>
                <a:ea typeface="Courier New"/>
                <a:cs typeface="Courier New"/>
                <a:sym typeface="Courier New"/>
              </a:rPr>
              <a:t>簡單排序：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SzPts val="2240"/>
              <a:buNone/>
            </a:pPr>
            <a:r>
              <a:rPr lang="zh-TW" sz="2800">
                <a:latin typeface="Courier New"/>
                <a:ea typeface="Courier New"/>
                <a:cs typeface="Courier New"/>
                <a:sym typeface="Courier New"/>
              </a:rPr>
              <a:t>排序演算法簡單，通常執行時間較為長。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2240"/>
              <a:buChar char="►"/>
            </a:pPr>
            <a:r>
              <a:rPr lang="zh-TW" sz="2800">
                <a:latin typeface="Courier New"/>
                <a:ea typeface="Courier New"/>
                <a:cs typeface="Courier New"/>
                <a:sym typeface="Courier New"/>
              </a:rPr>
              <a:t>高等排序：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SzPts val="2240"/>
              <a:buNone/>
            </a:pPr>
            <a:r>
              <a:rPr lang="zh-TW" sz="2800">
                <a:latin typeface="Courier New"/>
                <a:ea typeface="Courier New"/>
                <a:cs typeface="Courier New"/>
                <a:sym typeface="Courier New"/>
              </a:rPr>
              <a:t>排序演算法複雜，通常執行時間較短。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6"/>
          <p:cNvSpPr txBox="1"/>
          <p:nvPr>
            <p:ph type="title"/>
          </p:nvPr>
        </p:nvSpPr>
        <p:spPr>
          <a:xfrm>
            <a:off x="677333" y="609600"/>
            <a:ext cx="9143999" cy="7620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996633"/>
              </a:buClr>
              <a:buSzPts val="4800"/>
              <a:buFont typeface="Trebuchet MS"/>
              <a:buNone/>
            </a:pPr>
            <a:r>
              <a:rPr lang="zh-TW" sz="4800">
                <a:solidFill>
                  <a:srgbClr val="996633"/>
                </a:solidFill>
              </a:rPr>
              <a:t>排序分類</a:t>
            </a:r>
            <a:endParaRPr/>
          </a:p>
        </p:txBody>
      </p:sp>
      <p:sp>
        <p:nvSpPr>
          <p:cNvPr id="178" name="Google Shape;178;p6"/>
          <p:cNvSpPr txBox="1"/>
          <p:nvPr>
            <p:ph idx="1" type="body"/>
          </p:nvPr>
        </p:nvSpPr>
        <p:spPr>
          <a:xfrm>
            <a:off x="677332" y="1674708"/>
            <a:ext cx="8558107" cy="55795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2240"/>
              <a:buChar char="►"/>
            </a:pPr>
            <a:r>
              <a:rPr lang="zh-TW" sz="2800">
                <a:latin typeface="Courier New"/>
                <a:ea typeface="Courier New"/>
                <a:cs typeface="Courier New"/>
                <a:sym typeface="Courier New"/>
              </a:rPr>
              <a:t>穩定排序法(stable sorting)：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SzPts val="2240"/>
              <a:buNone/>
            </a:pPr>
            <a:r>
              <a:rPr lang="zh-TW" sz="2800">
                <a:latin typeface="Courier New"/>
                <a:ea typeface="Courier New"/>
                <a:cs typeface="Courier New"/>
                <a:sym typeface="Courier New"/>
              </a:rPr>
              <a:t>如果數值相同的資料，在排序後</a:t>
            </a:r>
            <a:r>
              <a:rPr lang="zh-TW" sz="28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相對位置</a:t>
            </a:r>
            <a:r>
              <a:rPr lang="zh-TW" sz="2800">
                <a:latin typeface="Courier New"/>
                <a:ea typeface="Courier New"/>
                <a:cs typeface="Courier New"/>
                <a:sym typeface="Courier New"/>
              </a:rPr>
              <a:t>與排序前相對位置相同，稱為穩定排序，例如以下範例。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SzPts val="2240"/>
              <a:buNone/>
            </a:pPr>
            <a:r>
              <a:rPr lang="zh-TW" sz="2800">
                <a:latin typeface="Courier New"/>
                <a:ea typeface="Courier New"/>
                <a:cs typeface="Courier New"/>
                <a:sym typeface="Courier New"/>
              </a:rPr>
              <a:t>排序前  </a:t>
            </a:r>
            <a:r>
              <a:rPr b="1" lang="zh-TW" sz="28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4</a:t>
            </a:r>
            <a:r>
              <a:rPr lang="zh-TW" sz="2800">
                <a:latin typeface="Courier New"/>
                <a:ea typeface="Courier New"/>
                <a:cs typeface="Courier New"/>
                <a:sym typeface="Courier New"/>
              </a:rPr>
              <a:t>  1  2  </a:t>
            </a:r>
            <a:r>
              <a:rPr b="1" lang="zh-TW" sz="28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4</a:t>
            </a:r>
            <a:r>
              <a:rPr lang="zh-TW" sz="2800">
                <a:latin typeface="Courier New"/>
                <a:ea typeface="Courier New"/>
                <a:cs typeface="Courier New"/>
                <a:sym typeface="Courier New"/>
              </a:rPr>
              <a:t>* 7  5 </a:t>
            </a:r>
            <a:endParaRPr sz="2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SzPts val="2240"/>
              <a:buNone/>
            </a:pPr>
            <a:r>
              <a:rPr lang="zh-TW" sz="2800">
                <a:latin typeface="Courier New"/>
                <a:ea typeface="Courier New"/>
                <a:cs typeface="Courier New"/>
                <a:sym typeface="Courier New"/>
              </a:rPr>
              <a:t>排序後  1  2  </a:t>
            </a:r>
            <a:r>
              <a:rPr b="1" lang="zh-TW" sz="28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4</a:t>
            </a:r>
            <a:r>
              <a:rPr lang="zh-TW" sz="2800"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lang="zh-TW" sz="28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4</a:t>
            </a:r>
            <a:r>
              <a:rPr lang="zh-TW" sz="2800">
                <a:latin typeface="Courier New"/>
                <a:ea typeface="Courier New"/>
                <a:cs typeface="Courier New"/>
                <a:sym typeface="Courier New"/>
              </a:rPr>
              <a:t>* 5  7</a:t>
            </a:r>
            <a:endParaRPr sz="2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SzPts val="2240"/>
              <a:buNone/>
            </a:pPr>
            <a:r>
              <a:rPr lang="zh-TW" sz="2800">
                <a:latin typeface="Courier New"/>
                <a:ea typeface="Courier New"/>
                <a:cs typeface="Courier New"/>
                <a:sym typeface="Courier New"/>
              </a:rPr>
              <a:t>(4與4*排序前後相對位置相同)</a:t>
            </a:r>
            <a:endParaRPr sz="28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7"/>
          <p:cNvSpPr txBox="1"/>
          <p:nvPr>
            <p:ph type="title"/>
          </p:nvPr>
        </p:nvSpPr>
        <p:spPr>
          <a:xfrm>
            <a:off x="677333" y="609600"/>
            <a:ext cx="9143999" cy="7620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996633"/>
              </a:buClr>
              <a:buSzPts val="4800"/>
              <a:buFont typeface="Trebuchet MS"/>
              <a:buNone/>
            </a:pPr>
            <a:r>
              <a:rPr lang="zh-TW" sz="4800">
                <a:solidFill>
                  <a:srgbClr val="996633"/>
                </a:solidFill>
              </a:rPr>
              <a:t>排序分類</a:t>
            </a:r>
            <a:endParaRPr/>
          </a:p>
        </p:txBody>
      </p:sp>
      <p:sp>
        <p:nvSpPr>
          <p:cNvPr id="184" name="Google Shape;184;p7"/>
          <p:cNvSpPr txBox="1"/>
          <p:nvPr>
            <p:ph idx="1" type="body"/>
          </p:nvPr>
        </p:nvSpPr>
        <p:spPr>
          <a:xfrm>
            <a:off x="677332" y="1674708"/>
            <a:ext cx="8558107" cy="55795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2240"/>
              <a:buChar char="►"/>
            </a:pPr>
            <a:r>
              <a:rPr lang="zh-TW" sz="2800">
                <a:latin typeface="Courier New"/>
                <a:ea typeface="Courier New"/>
                <a:cs typeface="Courier New"/>
                <a:sym typeface="Courier New"/>
              </a:rPr>
              <a:t>不穩定排序(unstable sorting)：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SzPts val="2240"/>
              <a:buNone/>
            </a:pPr>
            <a:r>
              <a:rPr lang="zh-TW" sz="2800">
                <a:latin typeface="Courier New"/>
                <a:ea typeface="Courier New"/>
                <a:cs typeface="Courier New"/>
                <a:sym typeface="Courier New"/>
              </a:rPr>
              <a:t>如果數值相同資料，在排序後相對位置與排序前相對位置不相同，我們稱為不穩定排序，例如以下範例。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SzPts val="2240"/>
              <a:buNone/>
            </a:pPr>
            <a:r>
              <a:rPr lang="zh-TW" sz="2800">
                <a:latin typeface="Courier New"/>
                <a:ea typeface="Courier New"/>
                <a:cs typeface="Courier New"/>
                <a:sym typeface="Courier New"/>
              </a:rPr>
              <a:t>排序前  </a:t>
            </a:r>
            <a:r>
              <a:rPr b="1" lang="zh-TW" sz="28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4</a:t>
            </a:r>
            <a:r>
              <a:rPr lang="zh-TW" sz="2800">
                <a:latin typeface="Courier New"/>
                <a:ea typeface="Courier New"/>
                <a:cs typeface="Courier New"/>
                <a:sym typeface="Courier New"/>
              </a:rPr>
              <a:t>  1  2  </a:t>
            </a:r>
            <a:r>
              <a:rPr b="1" lang="zh-TW" sz="28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4</a:t>
            </a:r>
            <a:r>
              <a:rPr lang="zh-TW" sz="2800">
                <a:latin typeface="Courier New"/>
                <a:ea typeface="Courier New"/>
                <a:cs typeface="Courier New"/>
                <a:sym typeface="Courier New"/>
              </a:rPr>
              <a:t>* 7  5 </a:t>
            </a:r>
            <a:endParaRPr sz="2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SzPts val="2240"/>
              <a:buNone/>
            </a:pPr>
            <a:r>
              <a:rPr lang="zh-TW" sz="2800">
                <a:latin typeface="Courier New"/>
                <a:ea typeface="Courier New"/>
                <a:cs typeface="Courier New"/>
                <a:sym typeface="Courier New"/>
              </a:rPr>
              <a:t>排序後  1  2  </a:t>
            </a:r>
            <a:r>
              <a:rPr b="1" lang="zh-TW" sz="28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4</a:t>
            </a:r>
            <a:r>
              <a:rPr lang="zh-TW" sz="2800">
                <a:latin typeface="Courier New"/>
                <a:ea typeface="Courier New"/>
                <a:cs typeface="Courier New"/>
                <a:sym typeface="Courier New"/>
              </a:rPr>
              <a:t>* </a:t>
            </a:r>
            <a:r>
              <a:rPr b="1" lang="zh-TW" sz="28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4</a:t>
            </a:r>
            <a:r>
              <a:rPr lang="zh-TW" sz="2800">
                <a:latin typeface="Courier New"/>
                <a:ea typeface="Courier New"/>
                <a:cs typeface="Courier New"/>
                <a:sym typeface="Courier New"/>
              </a:rPr>
              <a:t>  5  7</a:t>
            </a:r>
            <a:endParaRPr sz="2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SzPts val="2240"/>
              <a:buNone/>
            </a:pPr>
            <a:r>
              <a:rPr lang="zh-TW" sz="2800">
                <a:latin typeface="Courier New"/>
                <a:ea typeface="Courier New"/>
                <a:cs typeface="Courier New"/>
                <a:sym typeface="Courier New"/>
              </a:rPr>
              <a:t>(4與4*排序前後相對位置不相同) </a:t>
            </a:r>
            <a:endParaRPr sz="28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8"/>
          <p:cNvSpPr txBox="1"/>
          <p:nvPr>
            <p:ph type="title"/>
          </p:nvPr>
        </p:nvSpPr>
        <p:spPr>
          <a:xfrm>
            <a:off x="677333" y="609600"/>
            <a:ext cx="9143999" cy="7620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996633"/>
              </a:buClr>
              <a:buSzPts val="4800"/>
              <a:buFont typeface="Trebuchet MS"/>
              <a:buNone/>
            </a:pPr>
            <a:r>
              <a:rPr lang="zh-TW" sz="4800">
                <a:solidFill>
                  <a:srgbClr val="996633"/>
                </a:solidFill>
              </a:rPr>
              <a:t>選擇排序法(Selection sort)原理</a:t>
            </a:r>
            <a:endParaRPr/>
          </a:p>
        </p:txBody>
      </p:sp>
      <p:sp>
        <p:nvSpPr>
          <p:cNvPr id="190" name="Google Shape;190;p8"/>
          <p:cNvSpPr txBox="1"/>
          <p:nvPr>
            <p:ph idx="1" type="body"/>
          </p:nvPr>
        </p:nvSpPr>
        <p:spPr>
          <a:xfrm>
            <a:off x="677332" y="1674708"/>
            <a:ext cx="8558107" cy="55795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14350" lvl="0" marL="514350" rtl="0" algn="l">
              <a:spcBef>
                <a:spcPts val="0"/>
              </a:spcBef>
              <a:spcAft>
                <a:spcPts val="0"/>
              </a:spcAft>
              <a:buSzPts val="2240"/>
              <a:buFont typeface="Trebuchet MS"/>
              <a:buAutoNum type="arabicPeriod"/>
            </a:pPr>
            <a:r>
              <a:rPr lang="zh-TW" sz="2800">
                <a:latin typeface="Courier New"/>
                <a:ea typeface="Courier New"/>
                <a:cs typeface="Courier New"/>
                <a:sym typeface="Courier New"/>
              </a:rPr>
              <a:t>在未排序的元素序列中從前到後，尋找最小值(或最大值)</a:t>
            </a:r>
            <a:endParaRPr sz="2800">
              <a:latin typeface="Courier New"/>
              <a:ea typeface="Courier New"/>
              <a:cs typeface="Courier New"/>
              <a:sym typeface="Courier New"/>
            </a:endParaRPr>
          </a:p>
          <a:p>
            <a:pPr indent="-514350" lvl="0" marL="514350" rtl="0" algn="l">
              <a:spcBef>
                <a:spcPts val="1000"/>
              </a:spcBef>
              <a:spcAft>
                <a:spcPts val="0"/>
              </a:spcAft>
              <a:buSzPts val="2240"/>
              <a:buFont typeface="Trebuchet MS"/>
              <a:buAutoNum type="arabicPeriod"/>
            </a:pPr>
            <a:r>
              <a:rPr lang="zh-TW" sz="2800">
                <a:latin typeface="Courier New"/>
                <a:ea typeface="Courier New"/>
                <a:cs typeface="Courier New"/>
                <a:sym typeface="Courier New"/>
              </a:rPr>
              <a:t>將最小值(或最大值)加入到已排序部分的末端。</a:t>
            </a:r>
            <a:endParaRPr/>
          </a:p>
          <a:p>
            <a:pPr indent="-514350" lvl="0" marL="514350" rtl="0" algn="l">
              <a:spcBef>
                <a:spcPts val="1000"/>
              </a:spcBef>
              <a:spcAft>
                <a:spcPts val="0"/>
              </a:spcAft>
              <a:buSzPts val="2240"/>
              <a:buFont typeface="Trebuchet MS"/>
              <a:buAutoNum type="arabicPeriod"/>
            </a:pPr>
            <a:r>
              <a:rPr lang="zh-TW" sz="2800">
                <a:latin typeface="Courier New"/>
                <a:ea typeface="Courier New"/>
                <a:cs typeface="Courier New"/>
                <a:sym typeface="Courier New"/>
              </a:rPr>
              <a:t>重複步驟1-2-3，直到所有新元素排序完成。</a:t>
            </a:r>
            <a:endParaRPr sz="28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9"/>
          <p:cNvSpPr txBox="1"/>
          <p:nvPr>
            <p:ph type="title"/>
          </p:nvPr>
        </p:nvSpPr>
        <p:spPr>
          <a:xfrm>
            <a:off x="677333" y="609600"/>
            <a:ext cx="9143999" cy="7620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996633"/>
              </a:buClr>
              <a:buSzPts val="4800"/>
              <a:buFont typeface="Trebuchet MS"/>
              <a:buNone/>
            </a:pPr>
            <a:r>
              <a:rPr lang="zh-TW" sz="4800">
                <a:solidFill>
                  <a:srgbClr val="996633"/>
                </a:solidFill>
              </a:rPr>
              <a:t>選擇排序法原理</a:t>
            </a:r>
            <a:endParaRPr/>
          </a:p>
        </p:txBody>
      </p:sp>
      <p:sp>
        <p:nvSpPr>
          <p:cNvPr id="196" name="Google Shape;196;p9"/>
          <p:cNvSpPr/>
          <p:nvPr/>
        </p:nvSpPr>
        <p:spPr>
          <a:xfrm>
            <a:off x="3152654" y="1513002"/>
            <a:ext cx="4193356" cy="51376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97" name="Google Shape;197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50165" y="1932494"/>
            <a:ext cx="6398334" cy="36481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佈景主題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多面向">
  <a:themeElements>
    <a:clrScheme name="紫蘿蘭色">
      <a:dk1>
        <a:srgbClr val="000000"/>
      </a:dk1>
      <a:lt1>
        <a:srgbClr val="FFFFFF"/>
      </a:lt1>
      <a:dk2>
        <a:srgbClr val="373545"/>
      </a:dk2>
      <a:lt2>
        <a:srgbClr val="DCD8DC"/>
      </a:lt2>
      <a:accent1>
        <a:srgbClr val="AD84C6"/>
      </a:accent1>
      <a:accent2>
        <a:srgbClr val="8784C7"/>
      </a:accent2>
      <a:accent3>
        <a:srgbClr val="5D739A"/>
      </a:accent3>
      <a:accent4>
        <a:srgbClr val="6997AF"/>
      </a:accent4>
      <a:accent5>
        <a:srgbClr val="84ACB6"/>
      </a:accent5>
      <a:accent6>
        <a:srgbClr val="6F8183"/>
      </a:accent6>
      <a:hlink>
        <a:srgbClr val="69A020"/>
      </a:hlink>
      <a:folHlink>
        <a:srgbClr val="8C8C8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2016-09-28T07:16:25Z</dcterms:created>
  <dc:creator>bbs</dc:creator>
</cp:coreProperties>
</file>